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1" r:id="rId3"/>
    <p:sldId id="302" r:id="rId5"/>
    <p:sldId id="303" r:id="rId6"/>
    <p:sldId id="309" r:id="rId7"/>
    <p:sldId id="356" r:id="rId8"/>
    <p:sldId id="397" r:id="rId9"/>
    <p:sldId id="398" r:id="rId10"/>
    <p:sldId id="400" r:id="rId11"/>
    <p:sldId id="315" r:id="rId12"/>
    <p:sldId id="412" r:id="rId13"/>
    <p:sldId id="402" r:id="rId14"/>
    <p:sldId id="401" r:id="rId15"/>
    <p:sldId id="403" r:id="rId16"/>
    <p:sldId id="404" r:id="rId17"/>
    <p:sldId id="358" r:id="rId18"/>
    <p:sldId id="405" r:id="rId19"/>
    <p:sldId id="374" r:id="rId20"/>
    <p:sldId id="369" r:id="rId21"/>
    <p:sldId id="368" r:id="rId22"/>
    <p:sldId id="341" r:id="rId2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D43E01"/>
    <a:srgbClr val="E8EAE9"/>
    <a:srgbClr val="FCFCFC"/>
    <a:srgbClr val="CCD0D1"/>
    <a:srgbClr val="D7D9E1"/>
    <a:srgbClr val="D5D8E3"/>
    <a:srgbClr val="DADBDE"/>
    <a:srgbClr val="D9DDE7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4660"/>
  </p:normalViewPr>
  <p:slideViewPr>
    <p:cSldViewPr>
      <p:cViewPr>
        <p:scale>
          <a:sx n="75" d="100"/>
          <a:sy n="75" d="100"/>
        </p:scale>
        <p:origin x="-2148" y="-1212"/>
      </p:cViewPr>
      <p:guideLst>
        <p:guide orient="horz" pos="1619"/>
        <p:guide pos="306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8372224"/>
        <c:axId val="288373760"/>
      </c:barChart>
      <c:catAx>
        <c:axId val="288372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88373760"/>
        <c:crosses val="autoZero"/>
        <c:auto val="1"/>
        <c:lblAlgn val="ctr"/>
        <c:lblOffset val="100"/>
        <c:noMultiLvlLbl val="0"/>
      </c:catAx>
      <c:valAx>
        <c:axId val="2883737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8837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8372224"/>
        <c:axId val="288373760"/>
      </c:barChart>
      <c:catAx>
        <c:axId val="288372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88373760"/>
        <c:crosses val="autoZero"/>
        <c:auto val="1"/>
        <c:lblAlgn val="ctr"/>
        <c:lblOffset val="100"/>
        <c:noMultiLvlLbl val="0"/>
      </c:catAx>
      <c:valAx>
        <c:axId val="2883737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8837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.wmf"/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  <a:noFill/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/>
            </a:fld>
            <a:endParaRPr lang="en-US" sz="1000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新建文件夹\图片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94" y="-15230"/>
            <a:ext cx="9151493" cy="51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1" y="0"/>
            <a:ext cx="9143998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 advClick="0" advTm="0">
    <p:pull/>
  </p:transition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3" Type="http://schemas.openxmlformats.org/officeDocument/2006/relationships/image" Target="../media/image21.wmf"/><Relationship Id="rId2" Type="http://schemas.openxmlformats.org/officeDocument/2006/relationships/oleObject" Target="../embeddings/oleObject18.bin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hyperlink" Target="https://git.oschina.net/yagerfgcs/vlc_android.git" TargetMode="External"/><Relationship Id="rId8" Type="http://schemas.openxmlformats.org/officeDocument/2006/relationships/image" Target="../media/image6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2" Type="http://schemas.openxmlformats.org/officeDocument/2006/relationships/hyperlink" Target="http://blog.csdn.net/yagerfgcs" TargetMode="External"/><Relationship Id="rId19" Type="http://schemas.openxmlformats.org/officeDocument/2006/relationships/notesSlide" Target="../notesSlides/notesSlide4.xml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.wmf"/><Relationship Id="rId15" Type="http://schemas.openxmlformats.org/officeDocument/2006/relationships/oleObject" Target="../embeddings/oleObject6.bin"/><Relationship Id="rId14" Type="http://schemas.openxmlformats.org/officeDocument/2006/relationships/hyperlink" Target="http://lib.csdn.net/my/chart/%E4%B8%AA%E4%BA%BA%E7%9F%A5%E8%AF%86%E5%BA%93" TargetMode="External"/><Relationship Id="rId13" Type="http://schemas.openxmlformats.org/officeDocument/2006/relationships/oleObject" Target="../embeddings/oleObject5.bin"/><Relationship Id="rId12" Type="http://schemas.openxmlformats.org/officeDocument/2006/relationships/hyperlink" Target="https://git.oschina.net/yagerfgcs/vlc_ios.git" TargetMode="External"/><Relationship Id="rId11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hyperlink" Target="http://192.168.10.254:8080/svn/duanqu/EADesign/SDK3_0" TargetMode="External"/><Relationship Id="rId8" Type="http://schemas.openxmlformats.org/officeDocument/2006/relationships/hyperlink" Target="http://blog.csdn.net/yagerfgcs/article/details/53841222?locationNum=2&amp;fps=1" TargetMode="External"/><Relationship Id="rId7" Type="http://schemas.openxmlformats.org/officeDocument/2006/relationships/hyperlink" Target="http://zentao.inner.qupaicloud.com/zentao/index.php?m=doc&amp;f=browse&amp;libID=2&amp;browseType=byModule&amp;param=30" TargetMode="External"/><Relationship Id="rId6" Type="http://schemas.openxmlformats.org/officeDocument/2006/relationships/hyperlink" Target="profiles\SDK3.0&#20272;&#31639;_&#39033;&#30446;&#35745;&#21010;V2.2(20170111).xlsx" TargetMode="External"/><Relationship Id="rId5" Type="http://schemas.openxmlformats.org/officeDocument/2006/relationships/hyperlink" Target="http://zentao.inner.qupaicloud.com/zentao/index.php?m=doc&amp;f=browse&amp;libID=2&amp;browseType=byModule&amp;param=29" TargetMode="External"/><Relationship Id="rId4" Type="http://schemas.openxmlformats.org/officeDocument/2006/relationships/image" Target="../media/image3.png"/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9" Type="http://schemas.openxmlformats.org/officeDocument/2006/relationships/vmlDrawing" Target="../drawings/vmlDrawing2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3.wmf"/><Relationship Id="rId16" Type="http://schemas.openxmlformats.org/officeDocument/2006/relationships/oleObject" Target="../embeddings/oleObject11.bin"/><Relationship Id="rId15" Type="http://schemas.openxmlformats.org/officeDocument/2006/relationships/image" Target="../media/image12.wmf"/><Relationship Id="rId14" Type="http://schemas.openxmlformats.org/officeDocument/2006/relationships/oleObject" Target="../embeddings/oleObject10.bin"/><Relationship Id="rId13" Type="http://schemas.openxmlformats.org/officeDocument/2006/relationships/image" Target="../media/image11.wmf"/><Relationship Id="rId12" Type="http://schemas.openxmlformats.org/officeDocument/2006/relationships/oleObject" Target="../embeddings/oleObject9.bin"/><Relationship Id="rId11" Type="http://schemas.openxmlformats.org/officeDocument/2006/relationships/image" Target="../media/image10.wmf"/><Relationship Id="rId10" Type="http://schemas.openxmlformats.org/officeDocument/2006/relationships/oleObject" Target="../embeddings/oleObject8.bin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14.jpeg"/><Relationship Id="rId5" Type="http://schemas.openxmlformats.org/officeDocument/2006/relationships/hyperlink" Target="profiles\99-&#36259;&#25293;&amp;&#36259;&#30452;&#25773;&#27969;&#31243;&#26803;&#29702;.doc" TargetMode="External"/><Relationship Id="rId4" Type="http://schemas.openxmlformats.org/officeDocument/2006/relationships/hyperlink" Target="http://zentao.inner.qupaicloud.com/zentao/index.php?m=doc&amp;f=view&amp;docID=12" TargetMode="External"/><Relationship Id="rId3" Type="http://schemas.openxmlformats.org/officeDocument/2006/relationships/hyperlink" Target="http://zentao.inner.qupaicloud.com/zentao/index.php?m=doc&amp;f=browse&amp;libID=2&amp;browseType=byModule&amp;param=29" TargetMode="External"/><Relationship Id="rId2" Type="http://schemas.openxmlformats.org/officeDocument/2006/relationships/image" Target="../media/image3.png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wmf"/><Relationship Id="rId1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hyperlink" Target="profiles\&#21487;&#35270;&#23545;&#35762;&#19982;&#24494;&#20449;&#23545;&#27604;.MOV" TargetMode="External"/><Relationship Id="rId1" Type="http://schemas.openxmlformats.org/officeDocument/2006/relationships/hyperlink" Target="profiles\P2P_VS_WeChat.MOV" TargetMode="Externa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oleObject" Target="../embeddings/oleObject16.bin"/><Relationship Id="rId7" Type="http://schemas.openxmlformats.org/officeDocument/2006/relationships/image" Target="../media/image18.wmf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3.png"/><Relationship Id="rId2" Type="http://schemas.openxmlformats.org/officeDocument/2006/relationships/hyperlink" Target="https://git.oschina.net/yagerfgcs/vlc_android.git" TargetMode="External"/><Relationship Id="rId15" Type="http://schemas.openxmlformats.org/officeDocument/2006/relationships/notesSlide" Target="../notesSlides/notesSlide7.xml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2.xml"/><Relationship Id="rId12" Type="http://schemas.openxmlformats.org/officeDocument/2006/relationships/hyperlink" Target="profiles\vlc_modify_log.xlsx" TargetMode="External"/><Relationship Id="rId11" Type="http://schemas.openxmlformats.org/officeDocument/2006/relationships/image" Target="../media/image20.wmf"/><Relationship Id="rId10" Type="http://schemas.openxmlformats.org/officeDocument/2006/relationships/oleObject" Target="../embeddings/oleObject17.bin"/><Relationship Id="rId1" Type="http://schemas.openxmlformats.org/officeDocument/2006/relationships/hyperlink" Target="http://lib.csdn.net/my/structure/%E4%B8%AA%E4%BA%BA%E7%9F%A5%E8%AF%86%E5%BA%9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017010" y="4156075"/>
            <a:ext cx="1638300" cy="257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：孙小军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01055" y="4156075"/>
            <a:ext cx="1986915" cy="257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2017/02/19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7"/>
          <p:cNvGrpSpPr/>
          <p:nvPr/>
        </p:nvGrpSpPr>
        <p:grpSpPr bwMode="auto">
          <a:xfrm>
            <a:off x="6591220" y="270435"/>
            <a:ext cx="285036" cy="285091"/>
            <a:chOff x="0" y="0"/>
            <a:chExt cx="965499" cy="965499"/>
          </a:xfrm>
        </p:grpSpPr>
        <p:sp>
          <p:nvSpPr>
            <p:cNvPr id="16" name="AutoShape 8" descr="tile_paper_medgray.png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AutoShape 9"/>
            <p:cNvSpPr/>
            <p:nvPr/>
          </p:nvSpPr>
          <p:spPr bwMode="auto">
            <a:xfrm>
              <a:off x="293394" y="283328"/>
              <a:ext cx="393981" cy="393980"/>
            </a:xfrm>
            <a:custGeom>
              <a:avLst/>
              <a:gdLst>
                <a:gd name="T0" fmla="*/ 196991 w 21600"/>
                <a:gd name="T1" fmla="*/ 196990 h 21588"/>
                <a:gd name="T2" fmla="*/ 196991 w 21600"/>
                <a:gd name="T3" fmla="*/ 196990 h 21588"/>
                <a:gd name="T4" fmla="*/ 196991 w 21600"/>
                <a:gd name="T5" fmla="*/ 196990 h 21588"/>
                <a:gd name="T6" fmla="*/ 196991 w 21600"/>
                <a:gd name="T7" fmla="*/ 196990 h 2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88">
                  <a:moveTo>
                    <a:pt x="10794" y="0"/>
                  </a:moveTo>
                  <a:cubicBezTo>
                    <a:pt x="12288" y="0"/>
                    <a:pt x="13689" y="251"/>
                    <a:pt x="14997" y="750"/>
                  </a:cubicBezTo>
                  <a:cubicBezTo>
                    <a:pt x="16304" y="1249"/>
                    <a:pt x="17445" y="1929"/>
                    <a:pt x="18422" y="2781"/>
                  </a:cubicBezTo>
                  <a:cubicBezTo>
                    <a:pt x="19399" y="3639"/>
                    <a:pt x="20173" y="4640"/>
                    <a:pt x="20743" y="5783"/>
                  </a:cubicBezTo>
                  <a:cubicBezTo>
                    <a:pt x="21315" y="6926"/>
                    <a:pt x="21600" y="8156"/>
                    <a:pt x="21600" y="9468"/>
                  </a:cubicBezTo>
                  <a:cubicBezTo>
                    <a:pt x="21600" y="10774"/>
                    <a:pt x="21315" y="12002"/>
                    <a:pt x="20743" y="13141"/>
                  </a:cubicBezTo>
                  <a:cubicBezTo>
                    <a:pt x="20173" y="14287"/>
                    <a:pt x="19399" y="15288"/>
                    <a:pt x="18422" y="16149"/>
                  </a:cubicBezTo>
                  <a:cubicBezTo>
                    <a:pt x="17445" y="17007"/>
                    <a:pt x="16304" y="17686"/>
                    <a:pt x="14997" y="18180"/>
                  </a:cubicBezTo>
                  <a:cubicBezTo>
                    <a:pt x="13689" y="18677"/>
                    <a:pt x="12288" y="18922"/>
                    <a:pt x="10794" y="18922"/>
                  </a:cubicBezTo>
                  <a:cubicBezTo>
                    <a:pt x="10104" y="18922"/>
                    <a:pt x="9426" y="18869"/>
                    <a:pt x="8767" y="18761"/>
                  </a:cubicBezTo>
                  <a:cubicBezTo>
                    <a:pt x="7444" y="20014"/>
                    <a:pt x="5900" y="20877"/>
                    <a:pt x="4135" y="21354"/>
                  </a:cubicBezTo>
                  <a:cubicBezTo>
                    <a:pt x="3947" y="21391"/>
                    <a:pt x="3758" y="21430"/>
                    <a:pt x="3565" y="21467"/>
                  </a:cubicBezTo>
                  <a:cubicBezTo>
                    <a:pt x="3375" y="21509"/>
                    <a:pt x="3170" y="21549"/>
                    <a:pt x="2951" y="21583"/>
                  </a:cubicBezTo>
                  <a:cubicBezTo>
                    <a:pt x="2831" y="21599"/>
                    <a:pt x="2727" y="21571"/>
                    <a:pt x="2643" y="21495"/>
                  </a:cubicBezTo>
                  <a:cubicBezTo>
                    <a:pt x="2556" y="21419"/>
                    <a:pt x="2497" y="21309"/>
                    <a:pt x="2466" y="21165"/>
                  </a:cubicBezTo>
                  <a:cubicBezTo>
                    <a:pt x="2438" y="21021"/>
                    <a:pt x="2457" y="20900"/>
                    <a:pt x="2523" y="20807"/>
                  </a:cubicBezTo>
                  <a:cubicBezTo>
                    <a:pt x="2591" y="20714"/>
                    <a:pt x="2666" y="20621"/>
                    <a:pt x="2749" y="20530"/>
                  </a:cubicBezTo>
                  <a:cubicBezTo>
                    <a:pt x="2920" y="20324"/>
                    <a:pt x="3083" y="20124"/>
                    <a:pt x="3233" y="19929"/>
                  </a:cubicBezTo>
                  <a:cubicBezTo>
                    <a:pt x="3384" y="19737"/>
                    <a:pt x="3521" y="19506"/>
                    <a:pt x="3645" y="19241"/>
                  </a:cubicBezTo>
                  <a:cubicBezTo>
                    <a:pt x="3768" y="18976"/>
                    <a:pt x="3881" y="18662"/>
                    <a:pt x="3982" y="18301"/>
                  </a:cubicBezTo>
                  <a:cubicBezTo>
                    <a:pt x="4083" y="17940"/>
                    <a:pt x="4173" y="17506"/>
                    <a:pt x="4248" y="16992"/>
                  </a:cubicBezTo>
                  <a:cubicBezTo>
                    <a:pt x="2942" y="16109"/>
                    <a:pt x="1906" y="15020"/>
                    <a:pt x="1143" y="13731"/>
                  </a:cubicBezTo>
                  <a:cubicBezTo>
                    <a:pt x="381" y="12436"/>
                    <a:pt x="0" y="11017"/>
                    <a:pt x="0" y="9468"/>
                  </a:cubicBezTo>
                  <a:cubicBezTo>
                    <a:pt x="0" y="8164"/>
                    <a:pt x="284" y="6937"/>
                    <a:pt x="856" y="5789"/>
                  </a:cubicBezTo>
                  <a:cubicBezTo>
                    <a:pt x="1428" y="4640"/>
                    <a:pt x="2200" y="3639"/>
                    <a:pt x="3177" y="2781"/>
                  </a:cubicBezTo>
                  <a:cubicBezTo>
                    <a:pt x="4154" y="1929"/>
                    <a:pt x="5293" y="1249"/>
                    <a:pt x="6597" y="750"/>
                  </a:cubicBezTo>
                  <a:cubicBezTo>
                    <a:pt x="7901" y="251"/>
                    <a:pt x="9299" y="0"/>
                    <a:pt x="1079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18" name="Group 10"/>
          <p:cNvGrpSpPr/>
          <p:nvPr/>
        </p:nvGrpSpPr>
        <p:grpSpPr bwMode="auto">
          <a:xfrm>
            <a:off x="6994371" y="270435"/>
            <a:ext cx="285036" cy="285091"/>
            <a:chOff x="0" y="0"/>
            <a:chExt cx="965499" cy="965499"/>
          </a:xfrm>
        </p:grpSpPr>
        <p:sp>
          <p:nvSpPr>
            <p:cNvPr id="19" name="AutoShape 11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AutoShape 12"/>
            <p:cNvSpPr/>
            <p:nvPr/>
          </p:nvSpPr>
          <p:spPr bwMode="auto">
            <a:xfrm>
              <a:off x="285759" y="283328"/>
              <a:ext cx="393981" cy="393980"/>
            </a:xfrm>
            <a:custGeom>
              <a:avLst/>
              <a:gdLst>
                <a:gd name="T0" fmla="*/ 196991 w 21376"/>
                <a:gd name="T1" fmla="*/ 196990 h 21600"/>
                <a:gd name="T2" fmla="*/ 196991 w 21376"/>
                <a:gd name="T3" fmla="*/ 196990 h 21600"/>
                <a:gd name="T4" fmla="*/ 196991 w 21376"/>
                <a:gd name="T5" fmla="*/ 196990 h 21600"/>
                <a:gd name="T6" fmla="*/ 196991 w 21376"/>
                <a:gd name="T7" fmla="*/ 1969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76" h="21600">
                  <a:moveTo>
                    <a:pt x="21036" y="18604"/>
                  </a:moveTo>
                  <a:cubicBezTo>
                    <a:pt x="21454" y="19261"/>
                    <a:pt x="21486" y="19922"/>
                    <a:pt x="21134" y="20586"/>
                  </a:cubicBezTo>
                  <a:cubicBezTo>
                    <a:pt x="20969" y="20915"/>
                    <a:pt x="20731" y="21168"/>
                    <a:pt x="20427" y="21338"/>
                  </a:cubicBezTo>
                  <a:cubicBezTo>
                    <a:pt x="20122" y="21514"/>
                    <a:pt x="19797" y="21600"/>
                    <a:pt x="19455" y="21600"/>
                  </a:cubicBezTo>
                  <a:lnTo>
                    <a:pt x="1928" y="21600"/>
                  </a:lnTo>
                  <a:cubicBezTo>
                    <a:pt x="1585" y="21600"/>
                    <a:pt x="1263" y="21514"/>
                    <a:pt x="965" y="21338"/>
                  </a:cubicBezTo>
                  <a:cubicBezTo>
                    <a:pt x="663" y="21168"/>
                    <a:pt x="425" y="20915"/>
                    <a:pt x="248" y="20586"/>
                  </a:cubicBezTo>
                  <a:cubicBezTo>
                    <a:pt x="-114" y="19914"/>
                    <a:pt x="-80" y="19250"/>
                    <a:pt x="344" y="18604"/>
                  </a:cubicBezTo>
                  <a:lnTo>
                    <a:pt x="7509" y="7313"/>
                  </a:lnTo>
                  <a:lnTo>
                    <a:pt x="7509" y="2167"/>
                  </a:lnTo>
                  <a:lnTo>
                    <a:pt x="6427" y="2167"/>
                  </a:lnTo>
                  <a:cubicBezTo>
                    <a:pt x="6122" y="2167"/>
                    <a:pt x="5870" y="2061"/>
                    <a:pt x="5670" y="1850"/>
                  </a:cubicBezTo>
                  <a:cubicBezTo>
                    <a:pt x="5473" y="1638"/>
                    <a:pt x="5371" y="1380"/>
                    <a:pt x="5371" y="1072"/>
                  </a:cubicBezTo>
                  <a:cubicBezTo>
                    <a:pt x="5371" y="778"/>
                    <a:pt x="5473" y="528"/>
                    <a:pt x="5670" y="320"/>
                  </a:cubicBezTo>
                  <a:cubicBezTo>
                    <a:pt x="5870" y="108"/>
                    <a:pt x="6122" y="0"/>
                    <a:pt x="6427" y="0"/>
                  </a:cubicBezTo>
                  <a:lnTo>
                    <a:pt x="14953" y="0"/>
                  </a:lnTo>
                  <a:cubicBezTo>
                    <a:pt x="15260" y="0"/>
                    <a:pt x="15515" y="108"/>
                    <a:pt x="15724" y="320"/>
                  </a:cubicBezTo>
                  <a:cubicBezTo>
                    <a:pt x="15933" y="528"/>
                    <a:pt x="16038" y="778"/>
                    <a:pt x="16038" y="1072"/>
                  </a:cubicBezTo>
                  <a:cubicBezTo>
                    <a:pt x="16038" y="1380"/>
                    <a:pt x="15933" y="1638"/>
                    <a:pt x="15724" y="1850"/>
                  </a:cubicBezTo>
                  <a:cubicBezTo>
                    <a:pt x="15515" y="2061"/>
                    <a:pt x="15260" y="2167"/>
                    <a:pt x="14953" y="2167"/>
                  </a:cubicBezTo>
                  <a:lnTo>
                    <a:pt x="13900" y="2167"/>
                  </a:lnTo>
                  <a:lnTo>
                    <a:pt x="13900" y="7339"/>
                  </a:lnTo>
                  <a:lnTo>
                    <a:pt x="21036" y="18604"/>
                  </a:lnTo>
                  <a:close/>
                  <a:moveTo>
                    <a:pt x="5261" y="14865"/>
                  </a:moveTo>
                  <a:lnTo>
                    <a:pt x="16122" y="14865"/>
                  </a:lnTo>
                  <a:lnTo>
                    <a:pt x="11773" y="7974"/>
                  </a:lnTo>
                  <a:lnTo>
                    <a:pt x="11773" y="2167"/>
                  </a:lnTo>
                  <a:lnTo>
                    <a:pt x="9635" y="2167"/>
                  </a:lnTo>
                  <a:lnTo>
                    <a:pt x="9635" y="7947"/>
                  </a:lnTo>
                  <a:lnTo>
                    <a:pt x="5261" y="14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21" name="Group 13"/>
          <p:cNvGrpSpPr/>
          <p:nvPr/>
        </p:nvGrpSpPr>
        <p:grpSpPr bwMode="auto">
          <a:xfrm>
            <a:off x="7397522" y="270435"/>
            <a:ext cx="285505" cy="285091"/>
            <a:chOff x="0" y="0"/>
            <a:chExt cx="965499" cy="965499"/>
          </a:xfrm>
        </p:grpSpPr>
        <p:sp>
          <p:nvSpPr>
            <p:cNvPr id="22" name="AutoShape 14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AutoShape 15"/>
            <p:cNvSpPr/>
            <p:nvPr/>
          </p:nvSpPr>
          <p:spPr bwMode="auto">
            <a:xfrm>
              <a:off x="285759" y="283328"/>
              <a:ext cx="393981" cy="393980"/>
            </a:xfrm>
            <a:custGeom>
              <a:avLst/>
              <a:gdLst>
                <a:gd name="T0" fmla="*/ 196991 w 21600"/>
                <a:gd name="T1" fmla="*/ 196990 h 21600"/>
                <a:gd name="T2" fmla="*/ 196991 w 21600"/>
                <a:gd name="T3" fmla="*/ 196990 h 21600"/>
                <a:gd name="T4" fmla="*/ 196991 w 21600"/>
                <a:gd name="T5" fmla="*/ 196990 h 21600"/>
                <a:gd name="T6" fmla="*/ 196991 w 21600"/>
                <a:gd name="T7" fmla="*/ 1969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28" y="11543"/>
                  </a:moveTo>
                  <a:cubicBezTo>
                    <a:pt x="21492" y="11930"/>
                    <a:pt x="21571" y="12337"/>
                    <a:pt x="21571" y="12758"/>
                  </a:cubicBezTo>
                  <a:cubicBezTo>
                    <a:pt x="21571" y="13464"/>
                    <a:pt x="21388" y="14105"/>
                    <a:pt x="21017" y="14678"/>
                  </a:cubicBezTo>
                  <a:cubicBezTo>
                    <a:pt x="21111" y="15215"/>
                    <a:pt x="21077" y="15745"/>
                    <a:pt x="20924" y="16285"/>
                  </a:cubicBezTo>
                  <a:cubicBezTo>
                    <a:pt x="20769" y="16819"/>
                    <a:pt x="20512" y="17287"/>
                    <a:pt x="20141" y="17697"/>
                  </a:cubicBezTo>
                  <a:cubicBezTo>
                    <a:pt x="20105" y="18451"/>
                    <a:pt x="19901" y="19081"/>
                    <a:pt x="19531" y="19580"/>
                  </a:cubicBezTo>
                  <a:cubicBezTo>
                    <a:pt x="19161" y="20080"/>
                    <a:pt x="18700" y="20481"/>
                    <a:pt x="18146" y="20783"/>
                  </a:cubicBezTo>
                  <a:cubicBezTo>
                    <a:pt x="17593" y="21088"/>
                    <a:pt x="16982" y="21297"/>
                    <a:pt x="16321" y="21419"/>
                  </a:cubicBezTo>
                  <a:cubicBezTo>
                    <a:pt x="15660" y="21540"/>
                    <a:pt x="15010" y="21599"/>
                    <a:pt x="14380" y="21599"/>
                  </a:cubicBezTo>
                  <a:cubicBezTo>
                    <a:pt x="13730" y="21599"/>
                    <a:pt x="13077" y="21554"/>
                    <a:pt x="12424" y="21461"/>
                  </a:cubicBezTo>
                  <a:cubicBezTo>
                    <a:pt x="11772" y="21362"/>
                    <a:pt x="11127" y="21235"/>
                    <a:pt x="10497" y="21074"/>
                  </a:cubicBezTo>
                  <a:cubicBezTo>
                    <a:pt x="9864" y="20894"/>
                    <a:pt x="9237" y="20702"/>
                    <a:pt x="8610" y="20493"/>
                  </a:cubicBezTo>
                  <a:cubicBezTo>
                    <a:pt x="7982" y="20286"/>
                    <a:pt x="7341" y="20182"/>
                    <a:pt x="6680" y="20182"/>
                  </a:cubicBezTo>
                  <a:lnTo>
                    <a:pt x="1607" y="20182"/>
                  </a:lnTo>
                  <a:cubicBezTo>
                    <a:pt x="1167" y="20182"/>
                    <a:pt x="785" y="20029"/>
                    <a:pt x="471" y="19713"/>
                  </a:cubicBezTo>
                  <a:cubicBezTo>
                    <a:pt x="158" y="19405"/>
                    <a:pt x="0" y="19024"/>
                    <a:pt x="0" y="18572"/>
                  </a:cubicBezTo>
                  <a:lnTo>
                    <a:pt x="0" y="9880"/>
                  </a:lnTo>
                  <a:cubicBezTo>
                    <a:pt x="0" y="9440"/>
                    <a:pt x="158" y="9064"/>
                    <a:pt x="471" y="8754"/>
                  </a:cubicBezTo>
                  <a:cubicBezTo>
                    <a:pt x="785" y="8440"/>
                    <a:pt x="1167" y="8285"/>
                    <a:pt x="1607" y="8285"/>
                  </a:cubicBezTo>
                  <a:lnTo>
                    <a:pt x="6315" y="8285"/>
                  </a:lnTo>
                  <a:cubicBezTo>
                    <a:pt x="6558" y="8160"/>
                    <a:pt x="6750" y="8022"/>
                    <a:pt x="6897" y="7872"/>
                  </a:cubicBezTo>
                  <a:cubicBezTo>
                    <a:pt x="7041" y="7723"/>
                    <a:pt x="7197" y="7548"/>
                    <a:pt x="7369" y="7342"/>
                  </a:cubicBezTo>
                  <a:cubicBezTo>
                    <a:pt x="7513" y="7161"/>
                    <a:pt x="7663" y="6986"/>
                    <a:pt x="7810" y="6819"/>
                  </a:cubicBezTo>
                  <a:cubicBezTo>
                    <a:pt x="7957" y="6653"/>
                    <a:pt x="8112" y="6483"/>
                    <a:pt x="8276" y="6311"/>
                  </a:cubicBezTo>
                  <a:cubicBezTo>
                    <a:pt x="8570" y="5997"/>
                    <a:pt x="8918" y="5690"/>
                    <a:pt x="9302" y="5385"/>
                  </a:cubicBezTo>
                  <a:cubicBezTo>
                    <a:pt x="9692" y="5085"/>
                    <a:pt x="9989" y="4749"/>
                    <a:pt x="10195" y="4379"/>
                  </a:cubicBezTo>
                  <a:cubicBezTo>
                    <a:pt x="10339" y="4117"/>
                    <a:pt x="10443" y="3826"/>
                    <a:pt x="10506" y="3507"/>
                  </a:cubicBezTo>
                  <a:cubicBezTo>
                    <a:pt x="10565" y="3188"/>
                    <a:pt x="10627" y="2866"/>
                    <a:pt x="10675" y="2538"/>
                  </a:cubicBezTo>
                  <a:cubicBezTo>
                    <a:pt x="10726" y="2216"/>
                    <a:pt x="10780" y="1900"/>
                    <a:pt x="10845" y="1592"/>
                  </a:cubicBezTo>
                  <a:cubicBezTo>
                    <a:pt x="10907" y="1287"/>
                    <a:pt x="11014" y="1016"/>
                    <a:pt x="11161" y="776"/>
                  </a:cubicBezTo>
                  <a:cubicBezTo>
                    <a:pt x="11311" y="536"/>
                    <a:pt x="11523" y="350"/>
                    <a:pt x="11800" y="208"/>
                  </a:cubicBezTo>
                  <a:cubicBezTo>
                    <a:pt x="12074" y="67"/>
                    <a:pt x="12441" y="0"/>
                    <a:pt x="12902" y="0"/>
                  </a:cubicBezTo>
                  <a:cubicBezTo>
                    <a:pt x="13450" y="0"/>
                    <a:pt x="13956" y="112"/>
                    <a:pt x="14411" y="344"/>
                  </a:cubicBezTo>
                  <a:cubicBezTo>
                    <a:pt x="14869" y="573"/>
                    <a:pt x="15250" y="881"/>
                    <a:pt x="15567" y="1270"/>
                  </a:cubicBezTo>
                  <a:cubicBezTo>
                    <a:pt x="15880" y="1657"/>
                    <a:pt x="16126" y="2101"/>
                    <a:pt x="16304" y="2600"/>
                  </a:cubicBezTo>
                  <a:cubicBezTo>
                    <a:pt x="16479" y="3103"/>
                    <a:pt x="16570" y="3609"/>
                    <a:pt x="16570" y="4123"/>
                  </a:cubicBezTo>
                  <a:cubicBezTo>
                    <a:pt x="16570" y="4653"/>
                    <a:pt x="16491" y="5162"/>
                    <a:pt x="16332" y="5645"/>
                  </a:cubicBezTo>
                  <a:cubicBezTo>
                    <a:pt x="16174" y="6125"/>
                    <a:pt x="15982" y="6610"/>
                    <a:pt x="15759" y="7096"/>
                  </a:cubicBezTo>
                  <a:cubicBezTo>
                    <a:pt x="16072" y="7079"/>
                    <a:pt x="16389" y="7057"/>
                    <a:pt x="16705" y="7034"/>
                  </a:cubicBezTo>
                  <a:cubicBezTo>
                    <a:pt x="17019" y="7011"/>
                    <a:pt x="17335" y="7000"/>
                    <a:pt x="17652" y="7000"/>
                  </a:cubicBezTo>
                  <a:cubicBezTo>
                    <a:pt x="18149" y="7000"/>
                    <a:pt x="18630" y="7048"/>
                    <a:pt x="19099" y="7144"/>
                  </a:cubicBezTo>
                  <a:cubicBezTo>
                    <a:pt x="19568" y="7237"/>
                    <a:pt x="19986" y="7395"/>
                    <a:pt x="20356" y="7616"/>
                  </a:cubicBezTo>
                  <a:cubicBezTo>
                    <a:pt x="20726" y="7839"/>
                    <a:pt x="21026" y="8144"/>
                    <a:pt x="21255" y="8528"/>
                  </a:cubicBezTo>
                  <a:cubicBezTo>
                    <a:pt x="21486" y="8918"/>
                    <a:pt x="21600" y="9409"/>
                    <a:pt x="21600" y="10002"/>
                  </a:cubicBezTo>
                  <a:cubicBezTo>
                    <a:pt x="21600" y="10265"/>
                    <a:pt x="21580" y="10519"/>
                    <a:pt x="21535" y="10773"/>
                  </a:cubicBezTo>
                  <a:cubicBezTo>
                    <a:pt x="21484" y="11030"/>
                    <a:pt x="21419" y="11284"/>
                    <a:pt x="21328" y="11543"/>
                  </a:cubicBezTo>
                  <a:moveTo>
                    <a:pt x="4258" y="18519"/>
                  </a:moveTo>
                  <a:cubicBezTo>
                    <a:pt x="4555" y="18519"/>
                    <a:pt x="4809" y="18417"/>
                    <a:pt x="5024" y="18214"/>
                  </a:cubicBezTo>
                  <a:cubicBezTo>
                    <a:pt x="5233" y="18013"/>
                    <a:pt x="5340" y="17759"/>
                    <a:pt x="5340" y="17454"/>
                  </a:cubicBezTo>
                  <a:cubicBezTo>
                    <a:pt x="5340" y="17155"/>
                    <a:pt x="5233" y="16900"/>
                    <a:pt x="5024" y="16686"/>
                  </a:cubicBezTo>
                  <a:cubicBezTo>
                    <a:pt x="4812" y="16477"/>
                    <a:pt x="4557" y="16372"/>
                    <a:pt x="4258" y="16372"/>
                  </a:cubicBezTo>
                  <a:cubicBezTo>
                    <a:pt x="3941" y="16372"/>
                    <a:pt x="3684" y="16477"/>
                    <a:pt x="3486" y="16686"/>
                  </a:cubicBezTo>
                  <a:cubicBezTo>
                    <a:pt x="3289" y="16900"/>
                    <a:pt x="3190" y="17155"/>
                    <a:pt x="3190" y="17454"/>
                  </a:cubicBezTo>
                  <a:cubicBezTo>
                    <a:pt x="3190" y="17767"/>
                    <a:pt x="3289" y="18024"/>
                    <a:pt x="3486" y="18222"/>
                  </a:cubicBezTo>
                  <a:cubicBezTo>
                    <a:pt x="3681" y="18420"/>
                    <a:pt x="3939" y="18519"/>
                    <a:pt x="4258" y="18519"/>
                  </a:cubicBezTo>
                  <a:moveTo>
                    <a:pt x="19164" y="14342"/>
                  </a:moveTo>
                  <a:cubicBezTo>
                    <a:pt x="19703" y="13901"/>
                    <a:pt x="19975" y="13345"/>
                    <a:pt x="19975" y="12679"/>
                  </a:cubicBezTo>
                  <a:cubicBezTo>
                    <a:pt x="19975" y="12473"/>
                    <a:pt x="19918" y="12281"/>
                    <a:pt x="19805" y="12097"/>
                  </a:cubicBezTo>
                  <a:cubicBezTo>
                    <a:pt x="19695" y="11919"/>
                    <a:pt x="19576" y="11761"/>
                    <a:pt x="19446" y="11623"/>
                  </a:cubicBezTo>
                  <a:cubicBezTo>
                    <a:pt x="19590" y="11363"/>
                    <a:pt x="19720" y="11106"/>
                    <a:pt x="19833" y="10849"/>
                  </a:cubicBezTo>
                  <a:cubicBezTo>
                    <a:pt x="19944" y="10592"/>
                    <a:pt x="20003" y="10312"/>
                    <a:pt x="20003" y="10002"/>
                  </a:cubicBezTo>
                  <a:cubicBezTo>
                    <a:pt x="20003" y="9688"/>
                    <a:pt x="19924" y="9440"/>
                    <a:pt x="19766" y="9251"/>
                  </a:cubicBezTo>
                  <a:cubicBezTo>
                    <a:pt x="19607" y="9070"/>
                    <a:pt x="19415" y="8929"/>
                    <a:pt x="19184" y="8833"/>
                  </a:cubicBezTo>
                  <a:cubicBezTo>
                    <a:pt x="18955" y="8739"/>
                    <a:pt x="18698" y="8683"/>
                    <a:pt x="18418" y="8663"/>
                  </a:cubicBezTo>
                  <a:cubicBezTo>
                    <a:pt x="18138" y="8643"/>
                    <a:pt x="17884" y="8635"/>
                    <a:pt x="17649" y="8635"/>
                  </a:cubicBezTo>
                  <a:cubicBezTo>
                    <a:pt x="17242" y="8635"/>
                    <a:pt x="16835" y="8649"/>
                    <a:pt x="16423" y="8677"/>
                  </a:cubicBezTo>
                  <a:cubicBezTo>
                    <a:pt x="16010" y="8706"/>
                    <a:pt x="15606" y="8720"/>
                    <a:pt x="15199" y="8720"/>
                  </a:cubicBezTo>
                  <a:cubicBezTo>
                    <a:pt x="14917" y="8720"/>
                    <a:pt x="14643" y="8706"/>
                    <a:pt x="14366" y="8677"/>
                  </a:cubicBezTo>
                  <a:cubicBezTo>
                    <a:pt x="14089" y="8649"/>
                    <a:pt x="13829" y="8584"/>
                    <a:pt x="13574" y="8474"/>
                  </a:cubicBezTo>
                  <a:cubicBezTo>
                    <a:pt x="13574" y="8104"/>
                    <a:pt x="13645" y="7754"/>
                    <a:pt x="13792" y="7421"/>
                  </a:cubicBezTo>
                  <a:cubicBezTo>
                    <a:pt x="13936" y="7087"/>
                    <a:pt x="14094" y="6751"/>
                    <a:pt x="14275" y="6413"/>
                  </a:cubicBezTo>
                  <a:cubicBezTo>
                    <a:pt x="14448" y="6074"/>
                    <a:pt x="14606" y="5721"/>
                    <a:pt x="14747" y="5351"/>
                  </a:cubicBezTo>
                  <a:cubicBezTo>
                    <a:pt x="14886" y="4984"/>
                    <a:pt x="14953" y="4574"/>
                    <a:pt x="14953" y="4122"/>
                  </a:cubicBezTo>
                  <a:cubicBezTo>
                    <a:pt x="14953" y="3823"/>
                    <a:pt x="14905" y="3529"/>
                    <a:pt x="14812" y="3236"/>
                  </a:cubicBezTo>
                  <a:cubicBezTo>
                    <a:pt x="14716" y="2945"/>
                    <a:pt x="14583" y="2677"/>
                    <a:pt x="14411" y="2439"/>
                  </a:cubicBezTo>
                  <a:cubicBezTo>
                    <a:pt x="14238" y="2199"/>
                    <a:pt x="14027" y="2002"/>
                    <a:pt x="13775" y="1843"/>
                  </a:cubicBezTo>
                  <a:cubicBezTo>
                    <a:pt x="13521" y="1688"/>
                    <a:pt x="13230" y="1606"/>
                    <a:pt x="12893" y="1606"/>
                  </a:cubicBezTo>
                  <a:lnTo>
                    <a:pt x="12744" y="1606"/>
                  </a:lnTo>
                  <a:cubicBezTo>
                    <a:pt x="12681" y="1606"/>
                    <a:pt x="12631" y="1617"/>
                    <a:pt x="12594" y="1634"/>
                  </a:cubicBezTo>
                  <a:cubicBezTo>
                    <a:pt x="12523" y="1671"/>
                    <a:pt x="12481" y="1705"/>
                    <a:pt x="12472" y="1742"/>
                  </a:cubicBezTo>
                  <a:cubicBezTo>
                    <a:pt x="12464" y="1778"/>
                    <a:pt x="12450" y="1838"/>
                    <a:pt x="12430" y="1920"/>
                  </a:cubicBezTo>
                  <a:cubicBezTo>
                    <a:pt x="12323" y="2450"/>
                    <a:pt x="12221" y="3007"/>
                    <a:pt x="12128" y="3586"/>
                  </a:cubicBezTo>
                  <a:cubicBezTo>
                    <a:pt x="12034" y="4167"/>
                    <a:pt x="11854" y="4698"/>
                    <a:pt x="11596" y="5176"/>
                  </a:cubicBezTo>
                  <a:cubicBezTo>
                    <a:pt x="11334" y="5636"/>
                    <a:pt x="11000" y="6034"/>
                    <a:pt x="10596" y="6367"/>
                  </a:cubicBezTo>
                  <a:cubicBezTo>
                    <a:pt x="10189" y="6701"/>
                    <a:pt x="9802" y="7051"/>
                    <a:pt x="9432" y="7421"/>
                  </a:cubicBezTo>
                  <a:cubicBezTo>
                    <a:pt x="9169" y="7700"/>
                    <a:pt x="8949" y="7954"/>
                    <a:pt x="8771" y="8183"/>
                  </a:cubicBezTo>
                  <a:cubicBezTo>
                    <a:pt x="8593" y="8412"/>
                    <a:pt x="8403" y="8632"/>
                    <a:pt x="8211" y="8833"/>
                  </a:cubicBezTo>
                  <a:cubicBezTo>
                    <a:pt x="8016" y="9036"/>
                    <a:pt x="7799" y="9222"/>
                    <a:pt x="7556" y="9400"/>
                  </a:cubicBezTo>
                  <a:cubicBezTo>
                    <a:pt x="7313" y="9575"/>
                    <a:pt x="7019" y="9736"/>
                    <a:pt x="6674" y="9880"/>
                  </a:cubicBezTo>
                  <a:lnTo>
                    <a:pt x="6646" y="9880"/>
                  </a:lnTo>
                  <a:lnTo>
                    <a:pt x="6646" y="18572"/>
                  </a:lnTo>
                  <a:cubicBezTo>
                    <a:pt x="7279" y="18572"/>
                    <a:pt x="7889" y="18649"/>
                    <a:pt x="8485" y="18795"/>
                  </a:cubicBezTo>
                  <a:cubicBezTo>
                    <a:pt x="9081" y="18945"/>
                    <a:pt x="9683" y="19103"/>
                    <a:pt x="10294" y="19270"/>
                  </a:cubicBezTo>
                  <a:cubicBezTo>
                    <a:pt x="10901" y="19439"/>
                    <a:pt x="11537" y="19592"/>
                    <a:pt x="12207" y="19741"/>
                  </a:cubicBezTo>
                  <a:cubicBezTo>
                    <a:pt x="12874" y="19891"/>
                    <a:pt x="13594" y="19965"/>
                    <a:pt x="14374" y="19965"/>
                  </a:cubicBezTo>
                  <a:cubicBezTo>
                    <a:pt x="14781" y="19965"/>
                    <a:pt x="15222" y="19939"/>
                    <a:pt x="15699" y="19885"/>
                  </a:cubicBezTo>
                  <a:cubicBezTo>
                    <a:pt x="16177" y="19829"/>
                    <a:pt x="16626" y="19710"/>
                    <a:pt x="17047" y="19527"/>
                  </a:cubicBezTo>
                  <a:cubicBezTo>
                    <a:pt x="17468" y="19343"/>
                    <a:pt x="17816" y="19086"/>
                    <a:pt x="18101" y="18762"/>
                  </a:cubicBezTo>
                  <a:cubicBezTo>
                    <a:pt x="18387" y="18440"/>
                    <a:pt x="18525" y="18010"/>
                    <a:pt x="18525" y="17477"/>
                  </a:cubicBezTo>
                  <a:cubicBezTo>
                    <a:pt x="18525" y="17386"/>
                    <a:pt x="18522" y="17304"/>
                    <a:pt x="18517" y="17225"/>
                  </a:cubicBezTo>
                  <a:cubicBezTo>
                    <a:pt x="18503" y="17152"/>
                    <a:pt x="18488" y="17070"/>
                    <a:pt x="18471" y="16980"/>
                  </a:cubicBezTo>
                  <a:cubicBezTo>
                    <a:pt x="18785" y="16836"/>
                    <a:pt x="19028" y="16596"/>
                    <a:pt x="19195" y="16262"/>
                  </a:cubicBezTo>
                  <a:cubicBezTo>
                    <a:pt x="19364" y="15929"/>
                    <a:pt x="19446" y="15593"/>
                    <a:pt x="19446" y="15263"/>
                  </a:cubicBezTo>
                  <a:cubicBezTo>
                    <a:pt x="19449" y="14912"/>
                    <a:pt x="19350" y="14605"/>
                    <a:pt x="19164" y="143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24" name="Group 16"/>
          <p:cNvGrpSpPr/>
          <p:nvPr/>
        </p:nvGrpSpPr>
        <p:grpSpPr bwMode="auto">
          <a:xfrm>
            <a:off x="7801142" y="270435"/>
            <a:ext cx="285036" cy="285091"/>
            <a:chOff x="0" y="0"/>
            <a:chExt cx="965499" cy="965499"/>
          </a:xfrm>
        </p:grpSpPr>
        <p:sp>
          <p:nvSpPr>
            <p:cNvPr id="25" name="AutoShape 17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6" name="AutoShape 18"/>
            <p:cNvSpPr/>
            <p:nvPr/>
          </p:nvSpPr>
          <p:spPr bwMode="auto">
            <a:xfrm>
              <a:off x="293617" y="264823"/>
              <a:ext cx="393980" cy="393980"/>
            </a:xfrm>
            <a:custGeom>
              <a:avLst/>
              <a:gdLst>
                <a:gd name="T0" fmla="*/ 196990 w 21600"/>
                <a:gd name="T1" fmla="*/ 196990 h 21600"/>
                <a:gd name="T2" fmla="*/ 196990 w 21600"/>
                <a:gd name="T3" fmla="*/ 196990 h 21600"/>
                <a:gd name="T4" fmla="*/ 196990 w 21600"/>
                <a:gd name="T5" fmla="*/ 196990 h 21600"/>
                <a:gd name="T6" fmla="*/ 196990 w 21600"/>
                <a:gd name="T7" fmla="*/ 1969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6949"/>
                  </a:moveTo>
                  <a:cubicBezTo>
                    <a:pt x="21600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599"/>
                    <a:pt x="17089" y="21599"/>
                  </a:cubicBezTo>
                  <a:lnTo>
                    <a:pt x="4496" y="21599"/>
                  </a:lnTo>
                  <a:cubicBezTo>
                    <a:pt x="4328" y="21599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lnTo>
                    <a:pt x="21600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27" name="Group 19"/>
          <p:cNvGrpSpPr/>
          <p:nvPr/>
        </p:nvGrpSpPr>
        <p:grpSpPr bwMode="auto">
          <a:xfrm>
            <a:off x="8204293" y="270435"/>
            <a:ext cx="285036" cy="285091"/>
            <a:chOff x="0" y="0"/>
            <a:chExt cx="965499" cy="965499"/>
          </a:xfrm>
        </p:grpSpPr>
        <p:sp>
          <p:nvSpPr>
            <p:cNvPr id="28" name="AutoShape 20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9" name="AutoShape 21"/>
            <p:cNvSpPr/>
            <p:nvPr/>
          </p:nvSpPr>
          <p:spPr bwMode="auto">
            <a:xfrm>
              <a:off x="292545" y="314566"/>
              <a:ext cx="380408" cy="307104"/>
            </a:xfrm>
            <a:custGeom>
              <a:avLst/>
              <a:gdLst>
                <a:gd name="T0" fmla="*/ 190204 w 21600"/>
                <a:gd name="T1" fmla="*/ 153552 h 21600"/>
                <a:gd name="T2" fmla="*/ 190204 w 21600"/>
                <a:gd name="T3" fmla="*/ 153552 h 21600"/>
                <a:gd name="T4" fmla="*/ 190204 w 21600"/>
                <a:gd name="T5" fmla="*/ 153552 h 21600"/>
                <a:gd name="T6" fmla="*/ 190204 w 21600"/>
                <a:gd name="T7" fmla="*/ 15355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3222"/>
                  </a:moveTo>
                  <a:cubicBezTo>
                    <a:pt x="20632" y="3222"/>
                    <a:pt x="20946" y="3384"/>
                    <a:pt x="21208" y="3713"/>
                  </a:cubicBezTo>
                  <a:cubicBezTo>
                    <a:pt x="21470" y="4042"/>
                    <a:pt x="21600" y="4427"/>
                    <a:pt x="21600" y="4865"/>
                  </a:cubicBezTo>
                  <a:lnTo>
                    <a:pt x="21600" y="19984"/>
                  </a:lnTo>
                  <a:cubicBezTo>
                    <a:pt x="21600" y="20421"/>
                    <a:pt x="21470" y="20803"/>
                    <a:pt x="21208" y="21121"/>
                  </a:cubicBezTo>
                  <a:cubicBezTo>
                    <a:pt x="20946" y="21441"/>
                    <a:pt x="20632" y="21600"/>
                    <a:pt x="20263" y="21600"/>
                  </a:cubicBezTo>
                  <a:lnTo>
                    <a:pt x="1348" y="21600"/>
                  </a:lnTo>
                  <a:cubicBezTo>
                    <a:pt x="981" y="21600"/>
                    <a:pt x="663" y="21441"/>
                    <a:pt x="399" y="21121"/>
                  </a:cubicBezTo>
                  <a:cubicBezTo>
                    <a:pt x="134" y="20803"/>
                    <a:pt x="0" y="20421"/>
                    <a:pt x="0" y="19984"/>
                  </a:cubicBezTo>
                  <a:lnTo>
                    <a:pt x="0" y="4865"/>
                  </a:lnTo>
                  <a:cubicBezTo>
                    <a:pt x="0" y="4427"/>
                    <a:pt x="134" y="4042"/>
                    <a:pt x="399" y="3713"/>
                  </a:cubicBezTo>
                  <a:cubicBezTo>
                    <a:pt x="663" y="3384"/>
                    <a:pt x="981" y="3222"/>
                    <a:pt x="1348" y="3222"/>
                  </a:cubicBezTo>
                  <a:lnTo>
                    <a:pt x="5638" y="3222"/>
                  </a:lnTo>
                  <a:lnTo>
                    <a:pt x="6318" y="1460"/>
                  </a:lnTo>
                  <a:cubicBezTo>
                    <a:pt x="6458" y="1057"/>
                    <a:pt x="6717" y="713"/>
                    <a:pt x="7089" y="425"/>
                  </a:cubicBezTo>
                  <a:cubicBezTo>
                    <a:pt x="7466" y="143"/>
                    <a:pt x="7838" y="0"/>
                    <a:pt x="8203" y="0"/>
                  </a:cubicBezTo>
                  <a:lnTo>
                    <a:pt x="13396" y="0"/>
                  </a:lnTo>
                  <a:cubicBezTo>
                    <a:pt x="13763" y="0"/>
                    <a:pt x="14135" y="143"/>
                    <a:pt x="14510" y="425"/>
                  </a:cubicBezTo>
                  <a:cubicBezTo>
                    <a:pt x="14884" y="713"/>
                    <a:pt x="15146" y="1057"/>
                    <a:pt x="15293" y="1460"/>
                  </a:cubicBezTo>
                  <a:lnTo>
                    <a:pt x="15961" y="3222"/>
                  </a:lnTo>
                  <a:lnTo>
                    <a:pt x="20263" y="3222"/>
                  </a:lnTo>
                  <a:close/>
                  <a:moveTo>
                    <a:pt x="10806" y="19185"/>
                  </a:moveTo>
                  <a:cubicBezTo>
                    <a:pt x="11572" y="19185"/>
                    <a:pt x="12299" y="19002"/>
                    <a:pt x="12987" y="18650"/>
                  </a:cubicBezTo>
                  <a:cubicBezTo>
                    <a:pt x="13672" y="18294"/>
                    <a:pt x="14270" y="17810"/>
                    <a:pt x="14774" y="17196"/>
                  </a:cubicBezTo>
                  <a:cubicBezTo>
                    <a:pt x="15278" y="16582"/>
                    <a:pt x="15677" y="15862"/>
                    <a:pt x="15974" y="15048"/>
                  </a:cubicBezTo>
                  <a:cubicBezTo>
                    <a:pt x="16270" y="14234"/>
                    <a:pt x="16419" y="13356"/>
                    <a:pt x="16419" y="12421"/>
                  </a:cubicBezTo>
                  <a:cubicBezTo>
                    <a:pt x="16419" y="11499"/>
                    <a:pt x="16270" y="10623"/>
                    <a:pt x="15974" y="9795"/>
                  </a:cubicBezTo>
                  <a:cubicBezTo>
                    <a:pt x="15677" y="8966"/>
                    <a:pt x="15278" y="8249"/>
                    <a:pt x="14774" y="7644"/>
                  </a:cubicBezTo>
                  <a:cubicBezTo>
                    <a:pt x="14270" y="7036"/>
                    <a:pt x="13672" y="6557"/>
                    <a:pt x="12987" y="6199"/>
                  </a:cubicBezTo>
                  <a:cubicBezTo>
                    <a:pt x="12299" y="5843"/>
                    <a:pt x="11572" y="5667"/>
                    <a:pt x="10806" y="5667"/>
                  </a:cubicBezTo>
                  <a:cubicBezTo>
                    <a:pt x="10039" y="5667"/>
                    <a:pt x="9312" y="5846"/>
                    <a:pt x="8619" y="6199"/>
                  </a:cubicBezTo>
                  <a:cubicBezTo>
                    <a:pt x="7929" y="6557"/>
                    <a:pt x="7332" y="7036"/>
                    <a:pt x="6827" y="7644"/>
                  </a:cubicBezTo>
                  <a:cubicBezTo>
                    <a:pt x="6323" y="8249"/>
                    <a:pt x="5922" y="8963"/>
                    <a:pt x="5625" y="9789"/>
                  </a:cubicBezTo>
                  <a:cubicBezTo>
                    <a:pt x="5329" y="10612"/>
                    <a:pt x="5180" y="11490"/>
                    <a:pt x="5180" y="12421"/>
                  </a:cubicBezTo>
                  <a:cubicBezTo>
                    <a:pt x="5180" y="13356"/>
                    <a:pt x="5329" y="14234"/>
                    <a:pt x="5625" y="15048"/>
                  </a:cubicBezTo>
                  <a:cubicBezTo>
                    <a:pt x="5922" y="15862"/>
                    <a:pt x="6323" y="16582"/>
                    <a:pt x="6827" y="17196"/>
                  </a:cubicBezTo>
                  <a:cubicBezTo>
                    <a:pt x="7332" y="17810"/>
                    <a:pt x="7929" y="18294"/>
                    <a:pt x="8619" y="18650"/>
                  </a:cubicBezTo>
                  <a:cubicBezTo>
                    <a:pt x="9312" y="19005"/>
                    <a:pt x="10039" y="19185"/>
                    <a:pt x="10806" y="19185"/>
                  </a:cubicBezTo>
                  <a:moveTo>
                    <a:pt x="10806" y="7832"/>
                  </a:moveTo>
                  <a:cubicBezTo>
                    <a:pt x="11337" y="7832"/>
                    <a:pt x="11834" y="7953"/>
                    <a:pt x="12294" y="8191"/>
                  </a:cubicBezTo>
                  <a:cubicBezTo>
                    <a:pt x="12754" y="8432"/>
                    <a:pt x="13158" y="8755"/>
                    <a:pt x="13501" y="9169"/>
                  </a:cubicBezTo>
                  <a:cubicBezTo>
                    <a:pt x="13846" y="9583"/>
                    <a:pt x="14118" y="10068"/>
                    <a:pt x="14316" y="10623"/>
                  </a:cubicBezTo>
                  <a:cubicBezTo>
                    <a:pt x="14515" y="11184"/>
                    <a:pt x="14615" y="11781"/>
                    <a:pt x="14615" y="12421"/>
                  </a:cubicBezTo>
                  <a:cubicBezTo>
                    <a:pt x="14615" y="13056"/>
                    <a:pt x="14515" y="13649"/>
                    <a:pt x="14316" y="14205"/>
                  </a:cubicBezTo>
                  <a:cubicBezTo>
                    <a:pt x="14118" y="14757"/>
                    <a:pt x="13846" y="15245"/>
                    <a:pt x="13501" y="15668"/>
                  </a:cubicBezTo>
                  <a:cubicBezTo>
                    <a:pt x="13158" y="16091"/>
                    <a:pt x="12752" y="16420"/>
                    <a:pt x="12289" y="16661"/>
                  </a:cubicBezTo>
                  <a:cubicBezTo>
                    <a:pt x="11824" y="16899"/>
                    <a:pt x="11330" y="17016"/>
                    <a:pt x="10806" y="17016"/>
                  </a:cubicBezTo>
                  <a:cubicBezTo>
                    <a:pt x="10274" y="17016"/>
                    <a:pt x="9777" y="16899"/>
                    <a:pt x="9312" y="16661"/>
                  </a:cubicBezTo>
                  <a:cubicBezTo>
                    <a:pt x="8847" y="16420"/>
                    <a:pt x="8443" y="16091"/>
                    <a:pt x="8100" y="15668"/>
                  </a:cubicBezTo>
                  <a:cubicBezTo>
                    <a:pt x="7755" y="15245"/>
                    <a:pt x="7483" y="14754"/>
                    <a:pt x="7285" y="14199"/>
                  </a:cubicBezTo>
                  <a:cubicBezTo>
                    <a:pt x="7084" y="13641"/>
                    <a:pt x="6984" y="13044"/>
                    <a:pt x="6984" y="12421"/>
                  </a:cubicBezTo>
                  <a:cubicBezTo>
                    <a:pt x="6984" y="11781"/>
                    <a:pt x="7084" y="11184"/>
                    <a:pt x="7285" y="10623"/>
                  </a:cubicBezTo>
                  <a:cubicBezTo>
                    <a:pt x="7483" y="10068"/>
                    <a:pt x="7755" y="9583"/>
                    <a:pt x="8100" y="9169"/>
                  </a:cubicBezTo>
                  <a:cubicBezTo>
                    <a:pt x="8443" y="8755"/>
                    <a:pt x="8847" y="8431"/>
                    <a:pt x="9312" y="8191"/>
                  </a:cubicBezTo>
                  <a:cubicBezTo>
                    <a:pt x="9777" y="7953"/>
                    <a:pt x="10274" y="7832"/>
                    <a:pt x="10806" y="78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8607444" y="270435"/>
            <a:ext cx="285036" cy="285091"/>
            <a:chOff x="0" y="0"/>
            <a:chExt cx="965499" cy="965499"/>
          </a:xfrm>
        </p:grpSpPr>
        <p:sp>
          <p:nvSpPr>
            <p:cNvPr id="31" name="AutoShape 23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2" name="AutoShape 24"/>
            <p:cNvSpPr/>
            <p:nvPr/>
          </p:nvSpPr>
          <p:spPr bwMode="auto">
            <a:xfrm>
              <a:off x="293617" y="331589"/>
              <a:ext cx="380408" cy="296161"/>
            </a:xfrm>
            <a:custGeom>
              <a:avLst/>
              <a:gdLst>
                <a:gd name="T0" fmla="*/ 190204 w 21600"/>
                <a:gd name="T1" fmla="*/ 148081 h 21600"/>
                <a:gd name="T2" fmla="*/ 190204 w 21600"/>
                <a:gd name="T3" fmla="*/ 148081 h 21600"/>
                <a:gd name="T4" fmla="*/ 190204 w 21600"/>
                <a:gd name="T5" fmla="*/ 148081 h 21600"/>
                <a:gd name="T6" fmla="*/ 190204 w 21600"/>
                <a:gd name="T7" fmla="*/ 1480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82" y="15633"/>
                  </a:moveTo>
                  <a:cubicBezTo>
                    <a:pt x="11211" y="15633"/>
                    <a:pt x="11622" y="15565"/>
                    <a:pt x="12011" y="15416"/>
                  </a:cubicBezTo>
                  <a:cubicBezTo>
                    <a:pt x="12403" y="15272"/>
                    <a:pt x="12778" y="15084"/>
                    <a:pt x="13138" y="14855"/>
                  </a:cubicBezTo>
                  <a:cubicBezTo>
                    <a:pt x="13498" y="14626"/>
                    <a:pt x="13845" y="14361"/>
                    <a:pt x="14181" y="14073"/>
                  </a:cubicBezTo>
                  <a:cubicBezTo>
                    <a:pt x="14516" y="13774"/>
                    <a:pt x="14844" y="13471"/>
                    <a:pt x="15168" y="13160"/>
                  </a:cubicBezTo>
                  <a:cubicBezTo>
                    <a:pt x="16142" y="12226"/>
                    <a:pt x="17126" y="11306"/>
                    <a:pt x="18120" y="10410"/>
                  </a:cubicBezTo>
                  <a:cubicBezTo>
                    <a:pt x="19112" y="9515"/>
                    <a:pt x="20113" y="8616"/>
                    <a:pt x="21120" y="7714"/>
                  </a:cubicBezTo>
                  <a:cubicBezTo>
                    <a:pt x="21198" y="7640"/>
                    <a:pt x="21279" y="7570"/>
                    <a:pt x="21360" y="7496"/>
                  </a:cubicBezTo>
                  <a:cubicBezTo>
                    <a:pt x="21443" y="7429"/>
                    <a:pt x="21524" y="7347"/>
                    <a:pt x="21600" y="7250"/>
                  </a:cubicBezTo>
                  <a:lnTo>
                    <a:pt x="21600" y="19981"/>
                  </a:lnTo>
                  <a:cubicBezTo>
                    <a:pt x="21600" y="20416"/>
                    <a:pt x="21470" y="20800"/>
                    <a:pt x="21208" y="21118"/>
                  </a:cubicBezTo>
                  <a:cubicBezTo>
                    <a:pt x="20946" y="21438"/>
                    <a:pt x="20632" y="21600"/>
                    <a:pt x="20265" y="21600"/>
                  </a:cubicBezTo>
                  <a:lnTo>
                    <a:pt x="1346" y="21600"/>
                  </a:lnTo>
                  <a:cubicBezTo>
                    <a:pt x="979" y="21600"/>
                    <a:pt x="663" y="21438"/>
                    <a:pt x="396" y="21118"/>
                  </a:cubicBezTo>
                  <a:cubicBezTo>
                    <a:pt x="132" y="20803"/>
                    <a:pt x="0" y="20419"/>
                    <a:pt x="0" y="19981"/>
                  </a:cubicBezTo>
                  <a:lnTo>
                    <a:pt x="0" y="7250"/>
                  </a:lnTo>
                  <a:cubicBezTo>
                    <a:pt x="75" y="7347"/>
                    <a:pt x="156" y="7429"/>
                    <a:pt x="239" y="7496"/>
                  </a:cubicBezTo>
                  <a:cubicBezTo>
                    <a:pt x="320" y="7570"/>
                    <a:pt x="401" y="7640"/>
                    <a:pt x="479" y="7714"/>
                  </a:cubicBezTo>
                  <a:cubicBezTo>
                    <a:pt x="1488" y="8616"/>
                    <a:pt x="2487" y="9514"/>
                    <a:pt x="3481" y="10410"/>
                  </a:cubicBezTo>
                  <a:cubicBezTo>
                    <a:pt x="4473" y="11306"/>
                    <a:pt x="5457" y="12223"/>
                    <a:pt x="6434" y="13160"/>
                  </a:cubicBezTo>
                  <a:cubicBezTo>
                    <a:pt x="6738" y="13454"/>
                    <a:pt x="7058" y="13744"/>
                    <a:pt x="7394" y="14038"/>
                  </a:cubicBezTo>
                  <a:cubicBezTo>
                    <a:pt x="7729" y="14338"/>
                    <a:pt x="8079" y="14599"/>
                    <a:pt x="8437" y="14840"/>
                  </a:cubicBezTo>
                  <a:cubicBezTo>
                    <a:pt x="8797" y="15075"/>
                    <a:pt x="9174" y="15269"/>
                    <a:pt x="9568" y="15413"/>
                  </a:cubicBezTo>
                  <a:cubicBezTo>
                    <a:pt x="9965" y="15563"/>
                    <a:pt x="10371" y="15633"/>
                    <a:pt x="10782" y="15633"/>
                  </a:cubicBezTo>
                  <a:moveTo>
                    <a:pt x="10782" y="12413"/>
                  </a:moveTo>
                  <a:cubicBezTo>
                    <a:pt x="10540" y="12413"/>
                    <a:pt x="10278" y="12334"/>
                    <a:pt x="9996" y="12167"/>
                  </a:cubicBezTo>
                  <a:cubicBezTo>
                    <a:pt x="9715" y="12005"/>
                    <a:pt x="9441" y="11806"/>
                    <a:pt x="9171" y="11576"/>
                  </a:cubicBezTo>
                  <a:cubicBezTo>
                    <a:pt x="8900" y="11347"/>
                    <a:pt x="8638" y="11106"/>
                    <a:pt x="8380" y="10854"/>
                  </a:cubicBezTo>
                  <a:cubicBezTo>
                    <a:pt x="8121" y="10601"/>
                    <a:pt x="7896" y="10390"/>
                    <a:pt x="7700" y="10222"/>
                  </a:cubicBezTo>
                  <a:cubicBezTo>
                    <a:pt x="6752" y="9356"/>
                    <a:pt x="5819" y="8507"/>
                    <a:pt x="4891" y="7664"/>
                  </a:cubicBezTo>
                  <a:cubicBezTo>
                    <a:pt x="3966" y="6815"/>
                    <a:pt x="3023" y="5960"/>
                    <a:pt x="2061" y="5087"/>
                  </a:cubicBezTo>
                  <a:cubicBezTo>
                    <a:pt x="1882" y="4920"/>
                    <a:pt x="1672" y="4691"/>
                    <a:pt x="1434" y="4406"/>
                  </a:cubicBezTo>
                  <a:cubicBezTo>
                    <a:pt x="1194" y="4118"/>
                    <a:pt x="974" y="3804"/>
                    <a:pt x="766" y="3460"/>
                  </a:cubicBezTo>
                  <a:cubicBezTo>
                    <a:pt x="560" y="3110"/>
                    <a:pt x="384" y="2761"/>
                    <a:pt x="239" y="2405"/>
                  </a:cubicBezTo>
                  <a:cubicBezTo>
                    <a:pt x="95" y="2050"/>
                    <a:pt x="22" y="1724"/>
                    <a:pt x="22" y="1436"/>
                  </a:cubicBezTo>
                  <a:cubicBezTo>
                    <a:pt x="22" y="1051"/>
                    <a:pt x="164" y="713"/>
                    <a:pt x="443" y="425"/>
                  </a:cubicBezTo>
                  <a:cubicBezTo>
                    <a:pt x="727" y="143"/>
                    <a:pt x="1025" y="0"/>
                    <a:pt x="1346" y="0"/>
                  </a:cubicBezTo>
                  <a:lnTo>
                    <a:pt x="20265" y="0"/>
                  </a:lnTo>
                  <a:cubicBezTo>
                    <a:pt x="20583" y="0"/>
                    <a:pt x="20882" y="143"/>
                    <a:pt x="21161" y="425"/>
                  </a:cubicBezTo>
                  <a:cubicBezTo>
                    <a:pt x="21438" y="713"/>
                    <a:pt x="21577" y="1051"/>
                    <a:pt x="21577" y="1436"/>
                  </a:cubicBezTo>
                  <a:cubicBezTo>
                    <a:pt x="21577" y="1724"/>
                    <a:pt x="21504" y="2050"/>
                    <a:pt x="21360" y="2405"/>
                  </a:cubicBezTo>
                  <a:cubicBezTo>
                    <a:pt x="21215" y="2761"/>
                    <a:pt x="21039" y="3110"/>
                    <a:pt x="20833" y="3460"/>
                  </a:cubicBezTo>
                  <a:cubicBezTo>
                    <a:pt x="20627" y="3804"/>
                    <a:pt x="20402" y="4121"/>
                    <a:pt x="20165" y="4406"/>
                  </a:cubicBezTo>
                  <a:cubicBezTo>
                    <a:pt x="19927" y="4691"/>
                    <a:pt x="19717" y="4923"/>
                    <a:pt x="19538" y="5087"/>
                  </a:cubicBezTo>
                  <a:cubicBezTo>
                    <a:pt x="18578" y="5948"/>
                    <a:pt x="17633" y="6803"/>
                    <a:pt x="16708" y="7652"/>
                  </a:cubicBezTo>
                  <a:cubicBezTo>
                    <a:pt x="15782" y="8501"/>
                    <a:pt x="14844" y="9356"/>
                    <a:pt x="13899" y="10222"/>
                  </a:cubicBezTo>
                  <a:cubicBezTo>
                    <a:pt x="13703" y="10390"/>
                    <a:pt x="13481" y="10601"/>
                    <a:pt x="13226" y="10854"/>
                  </a:cubicBezTo>
                  <a:cubicBezTo>
                    <a:pt x="12971" y="11106"/>
                    <a:pt x="12709" y="11347"/>
                    <a:pt x="12435" y="11576"/>
                  </a:cubicBezTo>
                  <a:cubicBezTo>
                    <a:pt x="12161" y="11806"/>
                    <a:pt x="11884" y="12005"/>
                    <a:pt x="11603" y="12167"/>
                  </a:cubicBezTo>
                  <a:cubicBezTo>
                    <a:pt x="11321" y="12334"/>
                    <a:pt x="11064" y="12413"/>
                    <a:pt x="10829" y="12413"/>
                  </a:cubicBezTo>
                  <a:lnTo>
                    <a:pt x="10804" y="12413"/>
                  </a:lnTo>
                  <a:lnTo>
                    <a:pt x="10782" y="124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33" name="副标题 2"/>
          <p:cNvSpPr txBox="1"/>
          <p:nvPr/>
        </p:nvSpPr>
        <p:spPr>
          <a:xfrm>
            <a:off x="4572000" y="3003798"/>
            <a:ext cx="3672408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spcBef>
                <a:spcPts val="0"/>
              </a:spcBef>
              <a:spcAft>
                <a:spcPts val="400"/>
              </a:spcAft>
              <a:buSzPct val="70000"/>
              <a:buNone/>
            </a:pPr>
            <a:r>
              <a:rPr lang="zh-CN" altLang="en-US" sz="1800" dirty="0"/>
              <a:t>阿里云述职报告</a:t>
            </a:r>
            <a:endParaRPr lang="zh-CN" altLang="en-US" sz="1800" dirty="0"/>
          </a:p>
        </p:txBody>
      </p:sp>
      <p:sp>
        <p:nvSpPr>
          <p:cNvPr id="34" name="燕尾形 33"/>
          <p:cNvSpPr/>
          <p:nvPr/>
        </p:nvSpPr>
        <p:spPr>
          <a:xfrm>
            <a:off x="4067944" y="3098737"/>
            <a:ext cx="216024" cy="21602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zh-CN" altLang="en-US" sz="2400" kern="0">
              <a:solidFill>
                <a:sysClr val="windowText" lastClr="000000"/>
              </a:solidFill>
              <a:latin typeface="Calibri" panose="020F0502020204030204"/>
              <a:ea typeface="华文细黑" pitchFamily="2" charset="-122"/>
            </a:endParaRPr>
          </a:p>
        </p:txBody>
      </p:sp>
      <p:sp>
        <p:nvSpPr>
          <p:cNvPr id="35" name="燕尾形 34"/>
          <p:cNvSpPr/>
          <p:nvPr/>
        </p:nvSpPr>
        <p:spPr>
          <a:xfrm>
            <a:off x="4283968" y="3098737"/>
            <a:ext cx="216024" cy="21602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zh-CN" altLang="en-US" sz="2400" kern="0">
              <a:solidFill>
                <a:sysClr val="windowText" lastClr="000000"/>
              </a:solidFill>
              <a:latin typeface="Calibri" panose="020F0502020204030204"/>
              <a:ea typeface="华文细黑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678573" y="1419622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635896" y="1635646"/>
            <a:ext cx="125735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686685" y="1419622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644008" y="1635646"/>
            <a:ext cx="125735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622788" y="1419622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580112" y="1635646"/>
            <a:ext cx="125735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630901" y="1419622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588224" y="1635646"/>
            <a:ext cx="125735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等腰三角形 61"/>
          <p:cNvSpPr/>
          <p:nvPr/>
        </p:nvSpPr>
        <p:spPr>
          <a:xfrm rot="5400000">
            <a:off x="-25050" y="148527"/>
            <a:ext cx="432049" cy="3819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pic>
        <p:nvPicPr>
          <p:cNvPr id="64" name="Picture 2" descr="F:\0图片下载\B-3D效果\05_3500x2333副本.png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 flipH="1">
            <a:off x="467544" y="993360"/>
            <a:ext cx="3024337" cy="3666622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204845" y="339725"/>
            <a:ext cx="2330450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安防监控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195989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304469" y="659073"/>
            <a:ext cx="188849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项目经理</a:t>
            </a:r>
            <a:r>
              <a:rPr lang="en-US" altLang="zh-CN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&amp;MDE&amp;</a:t>
            </a:r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软件开发</a:t>
            </a:r>
            <a:endParaRPr lang="fr-FR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005060" y="457546"/>
            <a:ext cx="1523362" cy="5272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78723" y="1398442"/>
            <a:ext cx="2779807" cy="92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参与视频监控产品研发，华为的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IVS--&gt;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怀业的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NVC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。播放器控件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OCX-&gt;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整套客户端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。参与开发的功能覆盖实况、回放、电视墙、设备管理、事件管理、录像管理、用户管理等。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属性包括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skinmagic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换肤、多语言、资源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统一、组件化实现。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80625" y="2635737"/>
            <a:ext cx="2779807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技术角度</a:t>
            </a:r>
            <a:endParaRPr lang="zh-CN" altLang="en-US" sz="1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实现一套基于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组件化、方便功能灵活组装，易定制的客户端（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Dll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封装）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多语言、项目规范、统一日志等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78720" y="3673381"/>
            <a:ext cx="2779807" cy="86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项目角度</a:t>
            </a:r>
            <a:endParaRPr lang="zh-CN" altLang="en-US" sz="1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负责带队实现，无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难点攻关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思考：积极性、不畏难、攻关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997236" y="2323032"/>
            <a:ext cx="3319180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30" name="直接连接符 29"/>
          <p:cNvCxnSpPr/>
          <p:nvPr/>
        </p:nvCxnSpPr>
        <p:spPr>
          <a:xfrm>
            <a:off x="4996625" y="3405963"/>
            <a:ext cx="331979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35" name="组合 34"/>
          <p:cNvGrpSpPr/>
          <p:nvPr/>
        </p:nvGrpSpPr>
        <p:grpSpPr>
          <a:xfrm>
            <a:off x="4955424" y="1436384"/>
            <a:ext cx="599448" cy="599448"/>
            <a:chOff x="4499992" y="267494"/>
            <a:chExt cx="599448" cy="599448"/>
          </a:xfrm>
        </p:grpSpPr>
        <p:grpSp>
          <p:nvGrpSpPr>
            <p:cNvPr id="36" name="组合 35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70854" y="2707492"/>
            <a:ext cx="599448" cy="599448"/>
            <a:chOff x="5418452" y="307702"/>
            <a:chExt cx="599448" cy="599448"/>
          </a:xfrm>
        </p:grpSpPr>
        <p:grpSp>
          <p:nvGrpSpPr>
            <p:cNvPr id="41" name="组合 40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988609" y="3673392"/>
            <a:ext cx="599448" cy="599448"/>
            <a:chOff x="6516216" y="334289"/>
            <a:chExt cx="599448" cy="599448"/>
          </a:xfrm>
        </p:grpSpPr>
        <p:grpSp>
          <p:nvGrpSpPr>
            <p:cNvPr id="46" name="组合 45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对象 5"/>
          <p:cNvGraphicFramePr/>
          <p:nvPr/>
        </p:nvGraphicFramePr>
        <p:xfrm>
          <a:off x="1086485" y="1011555"/>
          <a:ext cx="2473960" cy="192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5029200" imgH="4362450" progId="Paint.Picture">
                  <p:embed/>
                </p:oleObj>
              </mc:Choice>
              <mc:Fallback>
                <p:oleObj name="" r:id="rId2" imgW="5029200" imgH="43624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</p:blipFill>
                    <p:spPr>
                      <a:xfrm>
                        <a:off x="1086485" y="1011555"/>
                        <a:ext cx="2473960" cy="1925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244" descr="主界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" y="2806700"/>
            <a:ext cx="2390140" cy="1791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150" y="2806700"/>
            <a:ext cx="2360930" cy="17703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" name="直接连接符 3"/>
          <p:cNvCxnSpPr/>
          <p:nvPr/>
        </p:nvCxnSpPr>
        <p:spPr>
          <a:xfrm>
            <a:off x="4980115" y="4537533"/>
            <a:ext cx="331979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41112506536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0" y="2937510"/>
            <a:ext cx="3344545" cy="172529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4845" y="339725"/>
            <a:ext cx="2330450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减刑假释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95989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304469" y="659073"/>
            <a:ext cx="188849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项目经理</a:t>
            </a:r>
            <a:r>
              <a:rPr lang="en-US" altLang="zh-CN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&amp;MDE&amp;</a:t>
            </a:r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软件开发</a:t>
            </a:r>
            <a:endParaRPr lang="fr-FR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5005060" y="457546"/>
            <a:ext cx="1523362" cy="5272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48275" y="1398270"/>
            <a:ext cx="3046730" cy="92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高清远程减刑假释套件针对减刑假释特有的异地化、多角色等特点，实现了多路全高清视频同步展示，使法官、检察官、监狱管理代表、社区矫正机关人员、审理对象及同监犯证人，虽远在异地，却如身处同一现场的逼真效果，大大降低了法院审理减刑假释案件的成本和风险，极大提高了法官的办案效率</a:t>
            </a:r>
            <a:endParaRPr lang="zh-CN" altLang="en-US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48190" y="2420472"/>
            <a:ext cx="2779807" cy="114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技术角度</a:t>
            </a:r>
            <a:endParaRPr lang="zh-CN" altLang="en-US" sz="1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笔录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word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控件（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DsoFramer)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批注、校对、多方笔录同步，笔录视频同步点播回放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复杂现网环境下音视频传输实战（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Ixhariot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工具、详细分析报告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省高院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48190" y="3618771"/>
            <a:ext cx="2779807" cy="86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产品角度</a:t>
            </a:r>
            <a:endParaRPr lang="zh-CN" altLang="en-US" sz="1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带队交付（实施）、直面一线客户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交付后的复盘（经验教训、制定规范）</a:t>
            </a:r>
            <a:endParaRPr lang="zh-CN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痛点：监狱场景、技服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研发多方协调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557840" y="3418028"/>
            <a:ext cx="331979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35" name="组合 34"/>
          <p:cNvGrpSpPr/>
          <p:nvPr/>
        </p:nvGrpSpPr>
        <p:grpSpPr>
          <a:xfrm>
            <a:off x="4558079" y="1436384"/>
            <a:ext cx="599448" cy="599448"/>
            <a:chOff x="4499992" y="267494"/>
            <a:chExt cx="599448" cy="599448"/>
          </a:xfrm>
        </p:grpSpPr>
        <p:grpSp>
          <p:nvGrpSpPr>
            <p:cNvPr id="36" name="组合 35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558079" y="2563982"/>
            <a:ext cx="599448" cy="599448"/>
            <a:chOff x="5418452" y="307702"/>
            <a:chExt cx="599448" cy="599448"/>
          </a:xfrm>
        </p:grpSpPr>
        <p:grpSp>
          <p:nvGrpSpPr>
            <p:cNvPr id="41" name="组合 40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558079" y="3673392"/>
            <a:ext cx="599448" cy="599448"/>
            <a:chOff x="6516216" y="334289"/>
            <a:chExt cx="599448" cy="599448"/>
          </a:xfrm>
        </p:grpSpPr>
        <p:grpSp>
          <p:nvGrpSpPr>
            <p:cNvPr id="46" name="组合 45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20141112506159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949325"/>
            <a:ext cx="3345180" cy="198818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4557840" y="2327098"/>
            <a:ext cx="331979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9" name="直接连接符 8"/>
          <p:cNvCxnSpPr/>
          <p:nvPr/>
        </p:nvCxnSpPr>
        <p:spPr>
          <a:xfrm>
            <a:off x="4557840" y="4477843"/>
            <a:ext cx="331979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1922" y="1579722"/>
            <a:ext cx="2468880" cy="1097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成长与收获</a:t>
            </a:r>
            <a:endParaRPr lang="zh-CN" altLang="en-US" sz="36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635896" y="1507714"/>
            <a:ext cx="0" cy="19244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17896" y="3101798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4058338" y="2875866"/>
            <a:ext cx="200794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成长过程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4058337" y="3201306"/>
            <a:ext cx="200794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123728" y="1579724"/>
            <a:ext cx="1197175" cy="1197175"/>
            <a:chOff x="2123728" y="1579722"/>
            <a:chExt cx="1197175" cy="1197175"/>
          </a:xfrm>
        </p:grpSpPr>
        <p:grpSp>
          <p:nvGrpSpPr>
            <p:cNvPr id="15" name="组合 14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KSO_Shape"/>
            <p:cNvSpPr/>
            <p:nvPr/>
          </p:nvSpPr>
          <p:spPr bwMode="auto">
            <a:xfrm>
              <a:off x="2339752" y="1820075"/>
              <a:ext cx="713918" cy="70677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成长过程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70" name="ZoneTexte 17"/>
          <p:cNvSpPr txBox="1"/>
          <p:nvPr/>
        </p:nvSpPr>
        <p:spPr>
          <a:xfrm>
            <a:off x="3885494" y="659073"/>
            <a:ext cx="13004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学习、进步、成长</a:t>
            </a:r>
            <a:endParaRPr lang="zh-CN" altLang="fr-FR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11" name="Group 1"/>
          <p:cNvGrpSpPr/>
          <p:nvPr/>
        </p:nvGrpSpPr>
        <p:grpSpPr>
          <a:xfrm>
            <a:off x="0" y="2137032"/>
            <a:ext cx="9144000" cy="1217840"/>
            <a:chOff x="0" y="3187371"/>
            <a:chExt cx="12192000" cy="1546463"/>
          </a:xfrm>
        </p:grpSpPr>
        <p:sp>
          <p:nvSpPr>
            <p:cNvPr id="12" name="Shape 1240"/>
            <p:cNvSpPr/>
            <p:nvPr/>
          </p:nvSpPr>
          <p:spPr>
            <a:xfrm>
              <a:off x="0" y="3187371"/>
              <a:ext cx="12192000" cy="1546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>
              <a:outerShdw blurRad="292100" dir="558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Shape 1241"/>
            <p:cNvSpPr/>
            <p:nvPr/>
          </p:nvSpPr>
          <p:spPr>
            <a:xfrm>
              <a:off x="370020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Shape 1242"/>
            <p:cNvSpPr/>
            <p:nvPr/>
          </p:nvSpPr>
          <p:spPr>
            <a:xfrm>
              <a:off x="156235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Shape 1243"/>
            <p:cNvSpPr/>
            <p:nvPr/>
          </p:nvSpPr>
          <p:spPr>
            <a:xfrm>
              <a:off x="2754680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Shape 1244"/>
            <p:cNvSpPr/>
            <p:nvPr/>
          </p:nvSpPr>
          <p:spPr>
            <a:xfrm>
              <a:off x="3947010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Shape 1245"/>
            <p:cNvSpPr/>
            <p:nvPr/>
          </p:nvSpPr>
          <p:spPr>
            <a:xfrm>
              <a:off x="5139339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Shape 1246"/>
            <p:cNvSpPr/>
            <p:nvPr/>
          </p:nvSpPr>
          <p:spPr>
            <a:xfrm>
              <a:off x="633167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Shape 1247"/>
            <p:cNvSpPr/>
            <p:nvPr/>
          </p:nvSpPr>
          <p:spPr>
            <a:xfrm>
              <a:off x="752400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Shape 1248"/>
            <p:cNvSpPr/>
            <p:nvPr/>
          </p:nvSpPr>
          <p:spPr>
            <a:xfrm>
              <a:off x="871633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Shape 1249"/>
            <p:cNvSpPr/>
            <p:nvPr/>
          </p:nvSpPr>
          <p:spPr>
            <a:xfrm>
              <a:off x="9908659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Shape 1250"/>
            <p:cNvSpPr/>
            <p:nvPr/>
          </p:nvSpPr>
          <p:spPr>
            <a:xfrm>
              <a:off x="11100989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1257"/>
          <p:cNvGrpSpPr/>
          <p:nvPr/>
        </p:nvGrpSpPr>
        <p:grpSpPr>
          <a:xfrm rot="10800000" flipH="1">
            <a:off x="1151173" y="2655694"/>
            <a:ext cx="1098204" cy="570178"/>
            <a:chOff x="0" y="0"/>
            <a:chExt cx="3154022" cy="163526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1262"/>
          <p:cNvGrpSpPr/>
          <p:nvPr/>
        </p:nvGrpSpPr>
        <p:grpSpPr>
          <a:xfrm>
            <a:off x="2261241" y="2265029"/>
            <a:ext cx="1098204" cy="570178"/>
            <a:chOff x="0" y="0"/>
            <a:chExt cx="3154022" cy="163526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1267"/>
          <p:cNvGrpSpPr/>
          <p:nvPr/>
        </p:nvGrpSpPr>
        <p:grpSpPr>
          <a:xfrm rot="10800000" flipH="1">
            <a:off x="3370720" y="2655695"/>
            <a:ext cx="1098204" cy="570178"/>
            <a:chOff x="0" y="0"/>
            <a:chExt cx="3154022" cy="16352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0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1272"/>
          <p:cNvGrpSpPr/>
          <p:nvPr/>
        </p:nvGrpSpPr>
        <p:grpSpPr>
          <a:xfrm>
            <a:off x="4478720" y="2265029"/>
            <a:ext cx="1098204" cy="570178"/>
            <a:chOff x="0" y="0"/>
            <a:chExt cx="3154022" cy="163526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3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Group 1277"/>
          <p:cNvGrpSpPr/>
          <p:nvPr/>
        </p:nvGrpSpPr>
        <p:grpSpPr>
          <a:xfrm rot="10800000" flipH="1">
            <a:off x="5590266" y="2655695"/>
            <a:ext cx="1098204" cy="570178"/>
            <a:chOff x="0" y="0"/>
            <a:chExt cx="3154022" cy="163526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6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Group 1282"/>
          <p:cNvGrpSpPr/>
          <p:nvPr/>
        </p:nvGrpSpPr>
        <p:grpSpPr>
          <a:xfrm>
            <a:off x="6693329" y="226502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9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Rectangle 72"/>
          <p:cNvSpPr/>
          <p:nvPr/>
        </p:nvSpPr>
        <p:spPr>
          <a:xfrm rot="20935423">
            <a:off x="1509324" y="2805580"/>
            <a:ext cx="667703" cy="215265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Rectangle 137"/>
          <p:cNvSpPr/>
          <p:nvPr/>
        </p:nvSpPr>
        <p:spPr>
          <a:xfrm rot="594578">
            <a:off x="2621550" y="2453298"/>
            <a:ext cx="667703" cy="215265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142"/>
          <p:cNvSpPr/>
          <p:nvPr/>
        </p:nvSpPr>
        <p:spPr>
          <a:xfrm rot="20856684">
            <a:off x="3731544" y="2805434"/>
            <a:ext cx="667703" cy="215265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Rectangle 143"/>
          <p:cNvSpPr/>
          <p:nvPr/>
        </p:nvSpPr>
        <p:spPr>
          <a:xfrm rot="630609">
            <a:off x="4848345" y="2456711"/>
            <a:ext cx="667703" cy="215265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44"/>
          <p:cNvSpPr/>
          <p:nvPr/>
        </p:nvSpPr>
        <p:spPr>
          <a:xfrm rot="20816511">
            <a:off x="5956234" y="2801690"/>
            <a:ext cx="667703" cy="215265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145"/>
          <p:cNvSpPr/>
          <p:nvPr/>
        </p:nvSpPr>
        <p:spPr>
          <a:xfrm rot="847487">
            <a:off x="7069081" y="2441142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NOW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76834" y="3984439"/>
            <a:ext cx="1810990" cy="315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日志分析工具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统一通讯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99820" y="3481070"/>
            <a:ext cx="1522095" cy="443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endParaRPr lang="en-US" altLang="zh-CN" sz="16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初级软件开发工程师</a:t>
            </a:r>
            <a:endParaRPr lang="zh-CN" altLang="en-US" sz="1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09842" y="1292913"/>
            <a:ext cx="1810989" cy="260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GB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团队负责人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54"/>
          <p:cNvSpPr txBox="1"/>
          <p:nvPr/>
        </p:nvSpPr>
        <p:spPr>
          <a:xfrm>
            <a:off x="2066290" y="1637665"/>
            <a:ext cx="2023745" cy="467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统一通讯（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iSpace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eSapce)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Android_Mid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VPN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虚拟私有网络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55"/>
          <p:cNvSpPr txBox="1"/>
          <p:nvPr/>
        </p:nvSpPr>
        <p:spPr>
          <a:xfrm>
            <a:off x="2041525" y="1193800"/>
            <a:ext cx="1522095" cy="443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en-US" altLang="zh-CN" sz="16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软件开发工程师</a:t>
            </a:r>
            <a:endParaRPr lang="zh-CN" altLang="en-US" sz="1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55"/>
          <p:cNvSpPr txBox="1"/>
          <p:nvPr/>
        </p:nvSpPr>
        <p:spPr>
          <a:xfrm>
            <a:off x="3108960" y="3481705"/>
            <a:ext cx="1522095" cy="443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en-US" altLang="zh-CN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PL&amp;MDE</a:t>
            </a:r>
            <a:endParaRPr lang="en-US" altLang="zh-CN" sz="12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54"/>
          <p:cNvSpPr txBox="1"/>
          <p:nvPr/>
        </p:nvSpPr>
        <p:spPr>
          <a:xfrm>
            <a:off x="3197860" y="3989070"/>
            <a:ext cx="2023745" cy="467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安防平台智能分析服务器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华为安防平台视频监控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安防平台客户端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&amp;PC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播放器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5"/>
          <p:cNvSpPr txBox="1"/>
          <p:nvPr/>
        </p:nvSpPr>
        <p:spPr>
          <a:xfrm>
            <a:off x="4168775" y="1025525"/>
            <a:ext cx="1522095" cy="443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altLang="zh-CN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团队负责人</a:t>
            </a:r>
            <a:r>
              <a:rPr lang="en-US" altLang="zh-CN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  <a:endParaRPr lang="zh-CN" altLang="en-US" sz="12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4"/>
          <p:cNvSpPr txBox="1"/>
          <p:nvPr/>
        </p:nvSpPr>
        <p:spPr>
          <a:xfrm>
            <a:off x="4185920" y="1532890"/>
            <a:ext cx="2023745" cy="467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流媒体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播放器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endParaRPr lang="en-US" altLang="zh-CN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法院行业庭审系统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多人协作组件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55"/>
          <p:cNvSpPr txBox="1"/>
          <p:nvPr/>
        </p:nvSpPr>
        <p:spPr>
          <a:xfrm>
            <a:off x="5372100" y="3448685"/>
            <a:ext cx="1522095" cy="443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en-US" altLang="zh-CN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团队负责人</a:t>
            </a:r>
            <a:r>
              <a:rPr lang="en-US" altLang="zh-CN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  <a:endParaRPr lang="zh-CN" altLang="en-US" sz="12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54"/>
          <p:cNvSpPr txBox="1"/>
          <p:nvPr/>
        </p:nvSpPr>
        <p:spPr>
          <a:xfrm>
            <a:off x="5389245" y="3956050"/>
            <a:ext cx="2023745" cy="163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跨平台客户端多媒体框架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4"/>
          <p:cNvSpPr txBox="1"/>
          <p:nvPr/>
        </p:nvSpPr>
        <p:spPr>
          <a:xfrm>
            <a:off x="6592570" y="1571625"/>
            <a:ext cx="2023745" cy="315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短视频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SDK2.0</a:t>
            </a:r>
            <a:endParaRPr lang="en-US" altLang="zh-CN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短视频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SDK3.0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01060" y="4455795"/>
            <a:ext cx="1373505" cy="25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sz="800" b="1" dirty="0" smtClea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en-US" altLang="zh-CN" sz="800" b="1" dirty="0" smtClea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800" b="1" dirty="0" smtClea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绩效，南研所优秀新员工</a:t>
            </a:r>
            <a:endParaRPr lang="zh-CN" altLang="en-US" sz="800" b="1" dirty="0" smtClean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b="1" dirty="0" smtClea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部门年度优秀员工，先进个人</a:t>
            </a:r>
            <a:endParaRPr lang="zh-CN" altLang="en-US" sz="800" b="1" dirty="0" smtClean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73" grpId="0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6351010" y="3038223"/>
            <a:ext cx="715109" cy="715108"/>
            <a:chOff x="680580" y="1491630"/>
            <a:chExt cx="1479184" cy="1479182"/>
          </a:xfrm>
        </p:grpSpPr>
        <p:grpSp>
          <p:nvGrpSpPr>
            <p:cNvPr id="102" name="组合 101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4" name="同心圆 10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788431" y="1419624"/>
            <a:ext cx="715109" cy="715108"/>
            <a:chOff x="680580" y="1491630"/>
            <a:chExt cx="1479184" cy="1479182"/>
          </a:xfrm>
        </p:grpSpPr>
        <p:grpSp>
          <p:nvGrpSpPr>
            <p:cNvPr id="97" name="组合 96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9" name="同心圆 9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8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408114" y="3049188"/>
            <a:ext cx="715109" cy="715108"/>
            <a:chOff x="680580" y="1491630"/>
            <a:chExt cx="1479184" cy="1479182"/>
          </a:xfrm>
        </p:grpSpPr>
        <p:grpSp>
          <p:nvGrpSpPr>
            <p:cNvPr id="84" name="组合 83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9" name="同心圆 8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047294" y="659073"/>
            <a:ext cx="29768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半技术半管理，努力成为全栈工程师和架构师</a:t>
            </a:r>
            <a:endParaRPr lang="zh-CN" altLang="fr-FR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50" name="Freeform 47"/>
          <p:cNvSpPr/>
          <p:nvPr/>
        </p:nvSpPr>
        <p:spPr bwMode="auto">
          <a:xfrm>
            <a:off x="3480607" y="2429224"/>
            <a:ext cx="2665376" cy="1655651"/>
          </a:xfrm>
          <a:custGeom>
            <a:avLst/>
            <a:gdLst>
              <a:gd name="T0" fmla="*/ 2513 w 2513"/>
              <a:gd name="T1" fmla="*/ 0 h 1561"/>
              <a:gd name="T2" fmla="*/ 0 w 2513"/>
              <a:gd name="T3" fmla="*/ 0 h 1561"/>
              <a:gd name="T4" fmla="*/ 0 w 2513"/>
              <a:gd name="T5" fmla="*/ 1561 h 1561"/>
              <a:gd name="T6" fmla="*/ 2513 w 2513"/>
              <a:gd name="T7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13" h="1561">
                <a:moveTo>
                  <a:pt x="2513" y="0"/>
                </a:moveTo>
                <a:lnTo>
                  <a:pt x="0" y="0"/>
                </a:lnTo>
                <a:lnTo>
                  <a:pt x="0" y="1561"/>
                </a:lnTo>
                <a:lnTo>
                  <a:pt x="25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grpSp>
        <p:nvGrpSpPr>
          <p:cNvPr id="72" name="Group 126"/>
          <p:cNvGrpSpPr/>
          <p:nvPr/>
        </p:nvGrpSpPr>
        <p:grpSpPr>
          <a:xfrm>
            <a:off x="2590144" y="3222150"/>
            <a:ext cx="369956" cy="347622"/>
            <a:chOff x="3175" y="-1587"/>
            <a:chExt cx="1209675" cy="1136651"/>
          </a:xfrm>
          <a:solidFill>
            <a:schemeClr val="accent1"/>
          </a:solidFill>
        </p:grpSpPr>
        <p:sp>
          <p:nvSpPr>
            <p:cNvPr id="73" name="Freeform 59"/>
            <p:cNvSpPr/>
            <p:nvPr/>
          </p:nvSpPr>
          <p:spPr bwMode="auto">
            <a:xfrm>
              <a:off x="3175" y="-1587"/>
              <a:ext cx="1209675" cy="454025"/>
            </a:xfrm>
            <a:custGeom>
              <a:avLst/>
              <a:gdLst>
                <a:gd name="T0" fmla="*/ 297 w 320"/>
                <a:gd name="T1" fmla="*/ 41 h 120"/>
                <a:gd name="T2" fmla="*/ 160 w 320"/>
                <a:gd name="T3" fmla="*/ 0 h 120"/>
                <a:gd name="T4" fmla="*/ 23 w 320"/>
                <a:gd name="T5" fmla="*/ 41 h 120"/>
                <a:gd name="T6" fmla="*/ 0 w 320"/>
                <a:gd name="T7" fmla="*/ 79 h 120"/>
                <a:gd name="T8" fmla="*/ 0 w 320"/>
                <a:gd name="T9" fmla="*/ 100 h 120"/>
                <a:gd name="T10" fmla="*/ 20 w 320"/>
                <a:gd name="T11" fmla="*/ 120 h 120"/>
                <a:gd name="T12" fmla="*/ 60 w 320"/>
                <a:gd name="T13" fmla="*/ 120 h 120"/>
                <a:gd name="T14" fmla="*/ 80 w 320"/>
                <a:gd name="T15" fmla="*/ 100 h 120"/>
                <a:gd name="T16" fmla="*/ 91 w 320"/>
                <a:gd name="T17" fmla="*/ 67 h 120"/>
                <a:gd name="T18" fmla="*/ 160 w 320"/>
                <a:gd name="T19" fmla="*/ 41 h 120"/>
                <a:gd name="T20" fmla="*/ 229 w 320"/>
                <a:gd name="T21" fmla="*/ 67 h 120"/>
                <a:gd name="T22" fmla="*/ 241 w 320"/>
                <a:gd name="T23" fmla="*/ 100 h 120"/>
                <a:gd name="T24" fmla="*/ 261 w 320"/>
                <a:gd name="T25" fmla="*/ 120 h 120"/>
                <a:gd name="T26" fmla="*/ 301 w 320"/>
                <a:gd name="T27" fmla="*/ 120 h 120"/>
                <a:gd name="T28" fmla="*/ 320 w 320"/>
                <a:gd name="T29" fmla="*/ 100 h 120"/>
                <a:gd name="T30" fmla="*/ 320 w 320"/>
                <a:gd name="T31" fmla="*/ 79 h 120"/>
                <a:gd name="T32" fmla="*/ 297 w 320"/>
                <a:gd name="T33" fmla="*/ 4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120">
                  <a:moveTo>
                    <a:pt x="297" y="41"/>
                  </a:moveTo>
                  <a:cubicBezTo>
                    <a:pt x="273" y="20"/>
                    <a:pt x="240" y="0"/>
                    <a:pt x="160" y="0"/>
                  </a:cubicBezTo>
                  <a:cubicBezTo>
                    <a:pt x="80" y="0"/>
                    <a:pt x="48" y="20"/>
                    <a:pt x="23" y="41"/>
                  </a:cubicBezTo>
                  <a:cubicBezTo>
                    <a:pt x="9" y="53"/>
                    <a:pt x="0" y="61"/>
                    <a:pt x="0" y="7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11"/>
                    <a:pt x="9" y="120"/>
                    <a:pt x="20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71" y="120"/>
                    <a:pt x="80" y="111"/>
                    <a:pt x="80" y="100"/>
                  </a:cubicBezTo>
                  <a:cubicBezTo>
                    <a:pt x="80" y="89"/>
                    <a:pt x="82" y="80"/>
                    <a:pt x="91" y="67"/>
                  </a:cubicBezTo>
                  <a:cubicBezTo>
                    <a:pt x="101" y="55"/>
                    <a:pt x="120" y="40"/>
                    <a:pt x="160" y="41"/>
                  </a:cubicBezTo>
                  <a:cubicBezTo>
                    <a:pt x="200" y="40"/>
                    <a:pt x="220" y="55"/>
                    <a:pt x="229" y="67"/>
                  </a:cubicBezTo>
                  <a:cubicBezTo>
                    <a:pt x="239" y="80"/>
                    <a:pt x="241" y="89"/>
                    <a:pt x="241" y="100"/>
                  </a:cubicBezTo>
                  <a:cubicBezTo>
                    <a:pt x="241" y="111"/>
                    <a:pt x="250" y="120"/>
                    <a:pt x="261" y="120"/>
                  </a:cubicBezTo>
                  <a:cubicBezTo>
                    <a:pt x="301" y="120"/>
                    <a:pt x="301" y="120"/>
                    <a:pt x="301" y="120"/>
                  </a:cubicBezTo>
                  <a:cubicBezTo>
                    <a:pt x="312" y="120"/>
                    <a:pt x="320" y="111"/>
                    <a:pt x="320" y="100"/>
                  </a:cubicBezTo>
                  <a:cubicBezTo>
                    <a:pt x="320" y="79"/>
                    <a:pt x="320" y="79"/>
                    <a:pt x="320" y="79"/>
                  </a:cubicBezTo>
                  <a:cubicBezTo>
                    <a:pt x="320" y="61"/>
                    <a:pt x="311" y="53"/>
                    <a:pt x="29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74" name="Oval 60"/>
            <p:cNvSpPr>
              <a:spLocks noChangeArrowheads="1"/>
            </p:cNvSpPr>
            <p:nvPr/>
          </p:nvSpPr>
          <p:spPr bwMode="auto">
            <a:xfrm>
              <a:off x="457200" y="679451"/>
              <a:ext cx="301625" cy="303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77788" y="301626"/>
              <a:ext cx="1060450" cy="833438"/>
            </a:xfrm>
            <a:custGeom>
              <a:avLst/>
              <a:gdLst>
                <a:gd name="T0" fmla="*/ 210 w 280"/>
                <a:gd name="T1" fmla="*/ 40 h 220"/>
                <a:gd name="T2" fmla="*/ 200 w 280"/>
                <a:gd name="T3" fmla="*/ 40 h 220"/>
                <a:gd name="T4" fmla="*/ 200 w 280"/>
                <a:gd name="T5" fmla="*/ 15 h 220"/>
                <a:gd name="T6" fmla="*/ 180 w 280"/>
                <a:gd name="T7" fmla="*/ 0 h 220"/>
                <a:gd name="T8" fmla="*/ 160 w 280"/>
                <a:gd name="T9" fmla="*/ 15 h 220"/>
                <a:gd name="T10" fmla="*/ 160 w 280"/>
                <a:gd name="T11" fmla="*/ 40 h 220"/>
                <a:gd name="T12" fmla="*/ 120 w 280"/>
                <a:gd name="T13" fmla="*/ 40 h 220"/>
                <a:gd name="T14" fmla="*/ 120 w 280"/>
                <a:gd name="T15" fmla="*/ 15 h 220"/>
                <a:gd name="T16" fmla="*/ 100 w 280"/>
                <a:gd name="T17" fmla="*/ 0 h 220"/>
                <a:gd name="T18" fmla="*/ 80 w 280"/>
                <a:gd name="T19" fmla="*/ 15 h 220"/>
                <a:gd name="T20" fmla="*/ 80 w 280"/>
                <a:gd name="T21" fmla="*/ 40 h 220"/>
                <a:gd name="T22" fmla="*/ 71 w 280"/>
                <a:gd name="T23" fmla="*/ 40 h 220"/>
                <a:gd name="T24" fmla="*/ 54 w 280"/>
                <a:gd name="T25" fmla="*/ 49 h 220"/>
                <a:gd name="T26" fmla="*/ 0 w 280"/>
                <a:gd name="T27" fmla="*/ 160 h 220"/>
                <a:gd name="T28" fmla="*/ 0 w 280"/>
                <a:gd name="T29" fmla="*/ 200 h 220"/>
                <a:gd name="T30" fmla="*/ 20 w 280"/>
                <a:gd name="T31" fmla="*/ 220 h 220"/>
                <a:gd name="T32" fmla="*/ 260 w 280"/>
                <a:gd name="T33" fmla="*/ 220 h 220"/>
                <a:gd name="T34" fmla="*/ 280 w 280"/>
                <a:gd name="T35" fmla="*/ 200 h 220"/>
                <a:gd name="T36" fmla="*/ 280 w 280"/>
                <a:gd name="T37" fmla="*/ 162 h 220"/>
                <a:gd name="T38" fmla="*/ 226 w 280"/>
                <a:gd name="T39" fmla="*/ 48 h 220"/>
                <a:gd name="T40" fmla="*/ 210 w 280"/>
                <a:gd name="T41" fmla="*/ 40 h 220"/>
                <a:gd name="T42" fmla="*/ 140 w 280"/>
                <a:gd name="T43" fmla="*/ 200 h 220"/>
                <a:gd name="T44" fmla="*/ 80 w 280"/>
                <a:gd name="T45" fmla="*/ 140 h 220"/>
                <a:gd name="T46" fmla="*/ 140 w 280"/>
                <a:gd name="T47" fmla="*/ 80 h 220"/>
                <a:gd name="T48" fmla="*/ 200 w 280"/>
                <a:gd name="T49" fmla="*/ 140 h 220"/>
                <a:gd name="T50" fmla="*/ 140 w 280"/>
                <a:gd name="T51" fmla="*/ 2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0" h="220">
                  <a:moveTo>
                    <a:pt x="210" y="40"/>
                  </a:moveTo>
                  <a:cubicBezTo>
                    <a:pt x="200" y="40"/>
                    <a:pt x="200" y="40"/>
                    <a:pt x="200" y="40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1" y="0"/>
                    <a:pt x="180" y="0"/>
                  </a:cubicBezTo>
                  <a:cubicBezTo>
                    <a:pt x="169" y="0"/>
                    <a:pt x="160" y="7"/>
                    <a:pt x="160" y="15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7"/>
                    <a:pt x="111" y="0"/>
                    <a:pt x="100" y="0"/>
                  </a:cubicBezTo>
                  <a:cubicBezTo>
                    <a:pt x="89" y="0"/>
                    <a:pt x="80" y="7"/>
                    <a:pt x="80" y="15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40"/>
                    <a:pt x="58" y="43"/>
                    <a:pt x="54" y="49"/>
                  </a:cubicBezTo>
                  <a:cubicBezTo>
                    <a:pt x="39" y="72"/>
                    <a:pt x="0" y="133"/>
                    <a:pt x="0" y="16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1"/>
                    <a:pt x="9" y="220"/>
                    <a:pt x="2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71" y="220"/>
                    <a:pt x="280" y="211"/>
                    <a:pt x="280" y="200"/>
                  </a:cubicBezTo>
                  <a:cubicBezTo>
                    <a:pt x="280" y="183"/>
                    <a:pt x="280" y="162"/>
                    <a:pt x="280" y="162"/>
                  </a:cubicBezTo>
                  <a:cubicBezTo>
                    <a:pt x="280" y="127"/>
                    <a:pt x="241" y="70"/>
                    <a:pt x="226" y="48"/>
                  </a:cubicBezTo>
                  <a:cubicBezTo>
                    <a:pt x="222" y="43"/>
                    <a:pt x="216" y="40"/>
                    <a:pt x="210" y="40"/>
                  </a:cubicBezTo>
                  <a:close/>
                  <a:moveTo>
                    <a:pt x="140" y="200"/>
                  </a:moveTo>
                  <a:cubicBezTo>
                    <a:pt x="107" y="200"/>
                    <a:pt x="80" y="173"/>
                    <a:pt x="80" y="140"/>
                  </a:cubicBezTo>
                  <a:cubicBezTo>
                    <a:pt x="80" y="107"/>
                    <a:pt x="107" y="80"/>
                    <a:pt x="140" y="80"/>
                  </a:cubicBezTo>
                  <a:cubicBezTo>
                    <a:pt x="173" y="80"/>
                    <a:pt x="200" y="107"/>
                    <a:pt x="200" y="140"/>
                  </a:cubicBezTo>
                  <a:cubicBezTo>
                    <a:pt x="200" y="173"/>
                    <a:pt x="173" y="200"/>
                    <a:pt x="14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76" name="Group 135"/>
          <p:cNvGrpSpPr/>
          <p:nvPr/>
        </p:nvGrpSpPr>
        <p:grpSpPr>
          <a:xfrm>
            <a:off x="6527562" y="3268789"/>
            <a:ext cx="368538" cy="253976"/>
            <a:chOff x="3175" y="4763"/>
            <a:chExt cx="3130550" cy="2157412"/>
          </a:xfrm>
          <a:solidFill>
            <a:schemeClr val="accent1"/>
          </a:solidFill>
        </p:grpSpPr>
        <p:sp>
          <p:nvSpPr>
            <p:cNvPr id="77" name="Freeform 65"/>
            <p:cNvSpPr/>
            <p:nvPr/>
          </p:nvSpPr>
          <p:spPr bwMode="auto">
            <a:xfrm>
              <a:off x="387350" y="396875"/>
              <a:ext cx="917575" cy="833437"/>
            </a:xfrm>
            <a:custGeom>
              <a:avLst/>
              <a:gdLst>
                <a:gd name="T0" fmla="*/ 242 w 244"/>
                <a:gd name="T1" fmla="*/ 221 h 221"/>
                <a:gd name="T2" fmla="*/ 237 w 244"/>
                <a:gd name="T3" fmla="*/ 188 h 221"/>
                <a:gd name="T4" fmla="*/ 182 w 244"/>
                <a:gd name="T5" fmla="*/ 159 h 221"/>
                <a:gd name="T6" fmla="*/ 152 w 244"/>
                <a:gd name="T7" fmla="*/ 146 h 221"/>
                <a:gd name="T8" fmla="*/ 152 w 244"/>
                <a:gd name="T9" fmla="*/ 123 h 221"/>
                <a:gd name="T10" fmla="*/ 164 w 244"/>
                <a:gd name="T11" fmla="*/ 94 h 221"/>
                <a:gd name="T12" fmla="*/ 176 w 244"/>
                <a:gd name="T13" fmla="*/ 81 h 221"/>
                <a:gd name="T14" fmla="*/ 168 w 244"/>
                <a:gd name="T15" fmla="*/ 63 h 221"/>
                <a:gd name="T16" fmla="*/ 170 w 244"/>
                <a:gd name="T17" fmla="*/ 38 h 221"/>
                <a:gd name="T18" fmla="*/ 122 w 244"/>
                <a:gd name="T19" fmla="*/ 0 h 221"/>
                <a:gd name="T20" fmla="*/ 74 w 244"/>
                <a:gd name="T21" fmla="*/ 38 h 221"/>
                <a:gd name="T22" fmla="*/ 76 w 244"/>
                <a:gd name="T23" fmla="*/ 63 h 221"/>
                <a:gd name="T24" fmla="*/ 68 w 244"/>
                <a:gd name="T25" fmla="*/ 81 h 221"/>
                <a:gd name="T26" fmla="*/ 80 w 244"/>
                <a:gd name="T27" fmla="*/ 94 h 221"/>
                <a:gd name="T28" fmla="*/ 92 w 244"/>
                <a:gd name="T29" fmla="*/ 123 h 221"/>
                <a:gd name="T30" fmla="*/ 92 w 244"/>
                <a:gd name="T31" fmla="*/ 146 h 221"/>
                <a:gd name="T32" fmla="*/ 62 w 244"/>
                <a:gd name="T33" fmla="*/ 159 h 221"/>
                <a:gd name="T34" fmla="*/ 7 w 244"/>
                <a:gd name="T35" fmla="*/ 188 h 221"/>
                <a:gd name="T36" fmla="*/ 2 w 244"/>
                <a:gd name="T37" fmla="*/ 221 h 221"/>
                <a:gd name="T38" fmla="*/ 242 w 244"/>
                <a:gd name="T3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4" h="221">
                  <a:moveTo>
                    <a:pt x="242" y="221"/>
                  </a:moveTo>
                  <a:cubicBezTo>
                    <a:pt x="242" y="221"/>
                    <a:pt x="244" y="198"/>
                    <a:pt x="237" y="188"/>
                  </a:cubicBezTo>
                  <a:cubicBezTo>
                    <a:pt x="230" y="176"/>
                    <a:pt x="206" y="169"/>
                    <a:pt x="182" y="159"/>
                  </a:cubicBezTo>
                  <a:cubicBezTo>
                    <a:pt x="158" y="149"/>
                    <a:pt x="152" y="146"/>
                    <a:pt x="152" y="146"/>
                  </a:cubicBezTo>
                  <a:cubicBezTo>
                    <a:pt x="152" y="123"/>
                    <a:pt x="152" y="123"/>
                    <a:pt x="152" y="123"/>
                  </a:cubicBezTo>
                  <a:cubicBezTo>
                    <a:pt x="152" y="123"/>
                    <a:pt x="161" y="116"/>
                    <a:pt x="164" y="94"/>
                  </a:cubicBezTo>
                  <a:cubicBezTo>
                    <a:pt x="169" y="96"/>
                    <a:pt x="175" y="86"/>
                    <a:pt x="176" y="81"/>
                  </a:cubicBezTo>
                  <a:cubicBezTo>
                    <a:pt x="176" y="76"/>
                    <a:pt x="175" y="62"/>
                    <a:pt x="168" y="63"/>
                  </a:cubicBezTo>
                  <a:cubicBezTo>
                    <a:pt x="169" y="52"/>
                    <a:pt x="170" y="43"/>
                    <a:pt x="170" y="38"/>
                  </a:cubicBezTo>
                  <a:cubicBezTo>
                    <a:pt x="168" y="19"/>
                    <a:pt x="150" y="0"/>
                    <a:pt x="122" y="0"/>
                  </a:cubicBezTo>
                  <a:cubicBezTo>
                    <a:pt x="94" y="0"/>
                    <a:pt x="76" y="19"/>
                    <a:pt x="74" y="38"/>
                  </a:cubicBezTo>
                  <a:cubicBezTo>
                    <a:pt x="74" y="43"/>
                    <a:pt x="75" y="52"/>
                    <a:pt x="76" y="63"/>
                  </a:cubicBezTo>
                  <a:cubicBezTo>
                    <a:pt x="69" y="62"/>
                    <a:pt x="68" y="76"/>
                    <a:pt x="68" y="81"/>
                  </a:cubicBezTo>
                  <a:cubicBezTo>
                    <a:pt x="69" y="86"/>
                    <a:pt x="75" y="96"/>
                    <a:pt x="80" y="94"/>
                  </a:cubicBezTo>
                  <a:cubicBezTo>
                    <a:pt x="83" y="116"/>
                    <a:pt x="92" y="123"/>
                    <a:pt x="92" y="123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2" y="146"/>
                    <a:pt x="86" y="149"/>
                    <a:pt x="62" y="159"/>
                  </a:cubicBezTo>
                  <a:cubicBezTo>
                    <a:pt x="38" y="169"/>
                    <a:pt x="14" y="176"/>
                    <a:pt x="7" y="188"/>
                  </a:cubicBezTo>
                  <a:cubicBezTo>
                    <a:pt x="0" y="198"/>
                    <a:pt x="2" y="221"/>
                    <a:pt x="2" y="221"/>
                  </a:cubicBezTo>
                  <a:lnTo>
                    <a:pt x="242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78" name="Rectangle 66"/>
            <p:cNvSpPr>
              <a:spLocks noChangeArrowheads="1"/>
            </p:cNvSpPr>
            <p:nvPr/>
          </p:nvSpPr>
          <p:spPr bwMode="auto">
            <a:xfrm>
              <a:off x="1568450" y="396875"/>
              <a:ext cx="782638" cy="196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79" name="Rectangle 67"/>
            <p:cNvSpPr>
              <a:spLocks noChangeArrowheads="1"/>
            </p:cNvSpPr>
            <p:nvPr/>
          </p:nvSpPr>
          <p:spPr bwMode="auto">
            <a:xfrm>
              <a:off x="1568450" y="788988"/>
              <a:ext cx="1174750" cy="196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80" name="Rectangle 68"/>
            <p:cNvSpPr>
              <a:spLocks noChangeArrowheads="1"/>
            </p:cNvSpPr>
            <p:nvPr/>
          </p:nvSpPr>
          <p:spPr bwMode="auto">
            <a:xfrm>
              <a:off x="1568450" y="1181100"/>
              <a:ext cx="979488" cy="196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81" name="Freeform 69"/>
            <p:cNvSpPr>
              <a:spLocks noEditPoints="1"/>
            </p:cNvSpPr>
            <p:nvPr/>
          </p:nvSpPr>
          <p:spPr bwMode="auto">
            <a:xfrm>
              <a:off x="3175" y="4763"/>
              <a:ext cx="3130550" cy="2157412"/>
            </a:xfrm>
            <a:custGeom>
              <a:avLst/>
              <a:gdLst>
                <a:gd name="T0" fmla="*/ 0 w 832"/>
                <a:gd name="T1" fmla="*/ 0 h 572"/>
                <a:gd name="T2" fmla="*/ 0 w 832"/>
                <a:gd name="T3" fmla="*/ 572 h 572"/>
                <a:gd name="T4" fmla="*/ 832 w 832"/>
                <a:gd name="T5" fmla="*/ 572 h 572"/>
                <a:gd name="T6" fmla="*/ 832 w 832"/>
                <a:gd name="T7" fmla="*/ 0 h 572"/>
                <a:gd name="T8" fmla="*/ 0 w 832"/>
                <a:gd name="T9" fmla="*/ 0 h 572"/>
                <a:gd name="T10" fmla="*/ 780 w 832"/>
                <a:gd name="T11" fmla="*/ 520 h 572"/>
                <a:gd name="T12" fmla="*/ 671 w 832"/>
                <a:gd name="T13" fmla="*/ 520 h 572"/>
                <a:gd name="T14" fmla="*/ 676 w 832"/>
                <a:gd name="T15" fmla="*/ 494 h 572"/>
                <a:gd name="T16" fmla="*/ 598 w 832"/>
                <a:gd name="T17" fmla="*/ 416 h 572"/>
                <a:gd name="T18" fmla="*/ 520 w 832"/>
                <a:gd name="T19" fmla="*/ 494 h 572"/>
                <a:gd name="T20" fmla="*/ 525 w 832"/>
                <a:gd name="T21" fmla="*/ 520 h 572"/>
                <a:gd name="T22" fmla="*/ 307 w 832"/>
                <a:gd name="T23" fmla="*/ 520 h 572"/>
                <a:gd name="T24" fmla="*/ 312 w 832"/>
                <a:gd name="T25" fmla="*/ 494 h 572"/>
                <a:gd name="T26" fmla="*/ 234 w 832"/>
                <a:gd name="T27" fmla="*/ 416 h 572"/>
                <a:gd name="T28" fmla="*/ 156 w 832"/>
                <a:gd name="T29" fmla="*/ 494 h 572"/>
                <a:gd name="T30" fmla="*/ 161 w 832"/>
                <a:gd name="T31" fmla="*/ 520 h 572"/>
                <a:gd name="T32" fmla="*/ 52 w 832"/>
                <a:gd name="T33" fmla="*/ 520 h 572"/>
                <a:gd name="T34" fmla="*/ 52 w 832"/>
                <a:gd name="T35" fmla="*/ 52 h 572"/>
                <a:gd name="T36" fmla="*/ 780 w 832"/>
                <a:gd name="T37" fmla="*/ 52 h 572"/>
                <a:gd name="T38" fmla="*/ 780 w 832"/>
                <a:gd name="T39" fmla="*/ 52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2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832" y="572"/>
                    <a:pt x="832" y="572"/>
                    <a:pt x="832" y="572"/>
                  </a:cubicBezTo>
                  <a:cubicBezTo>
                    <a:pt x="832" y="0"/>
                    <a:pt x="832" y="0"/>
                    <a:pt x="832" y="0"/>
                  </a:cubicBezTo>
                  <a:lnTo>
                    <a:pt x="0" y="0"/>
                  </a:lnTo>
                  <a:close/>
                  <a:moveTo>
                    <a:pt x="780" y="520"/>
                  </a:moveTo>
                  <a:cubicBezTo>
                    <a:pt x="671" y="520"/>
                    <a:pt x="671" y="520"/>
                    <a:pt x="671" y="520"/>
                  </a:cubicBezTo>
                  <a:cubicBezTo>
                    <a:pt x="674" y="512"/>
                    <a:pt x="676" y="503"/>
                    <a:pt x="676" y="494"/>
                  </a:cubicBezTo>
                  <a:cubicBezTo>
                    <a:pt x="676" y="451"/>
                    <a:pt x="641" y="416"/>
                    <a:pt x="598" y="416"/>
                  </a:cubicBezTo>
                  <a:cubicBezTo>
                    <a:pt x="555" y="416"/>
                    <a:pt x="520" y="451"/>
                    <a:pt x="520" y="494"/>
                  </a:cubicBezTo>
                  <a:cubicBezTo>
                    <a:pt x="520" y="503"/>
                    <a:pt x="522" y="512"/>
                    <a:pt x="525" y="520"/>
                  </a:cubicBezTo>
                  <a:cubicBezTo>
                    <a:pt x="307" y="520"/>
                    <a:pt x="307" y="520"/>
                    <a:pt x="307" y="520"/>
                  </a:cubicBezTo>
                  <a:cubicBezTo>
                    <a:pt x="310" y="512"/>
                    <a:pt x="312" y="503"/>
                    <a:pt x="312" y="494"/>
                  </a:cubicBezTo>
                  <a:cubicBezTo>
                    <a:pt x="312" y="451"/>
                    <a:pt x="277" y="416"/>
                    <a:pt x="234" y="416"/>
                  </a:cubicBezTo>
                  <a:cubicBezTo>
                    <a:pt x="191" y="416"/>
                    <a:pt x="156" y="451"/>
                    <a:pt x="156" y="494"/>
                  </a:cubicBezTo>
                  <a:cubicBezTo>
                    <a:pt x="156" y="503"/>
                    <a:pt x="158" y="512"/>
                    <a:pt x="161" y="520"/>
                  </a:cubicBezTo>
                  <a:cubicBezTo>
                    <a:pt x="52" y="520"/>
                    <a:pt x="52" y="520"/>
                    <a:pt x="52" y="52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80" y="52"/>
                    <a:pt x="780" y="52"/>
                    <a:pt x="780" y="52"/>
                  </a:cubicBezTo>
                  <a:lnTo>
                    <a:pt x="780" y="5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sp>
        <p:nvSpPr>
          <p:cNvPr id="82" name="Freeform 73"/>
          <p:cNvSpPr/>
          <p:nvPr/>
        </p:nvSpPr>
        <p:spPr bwMode="auto">
          <a:xfrm>
            <a:off x="5997086" y="1625420"/>
            <a:ext cx="304654" cy="303517"/>
          </a:xfrm>
          <a:custGeom>
            <a:avLst/>
            <a:gdLst>
              <a:gd name="T0" fmla="*/ 366 w 451"/>
              <a:gd name="T1" fmla="*/ 355 h 449"/>
              <a:gd name="T2" fmla="*/ 320 w 451"/>
              <a:gd name="T3" fmla="*/ 391 h 449"/>
              <a:gd name="T4" fmla="*/ 173 w 451"/>
              <a:gd name="T5" fmla="*/ 391 h 449"/>
              <a:gd name="T6" fmla="*/ 154 w 451"/>
              <a:gd name="T7" fmla="*/ 363 h 449"/>
              <a:gd name="T8" fmla="*/ 173 w 451"/>
              <a:gd name="T9" fmla="*/ 304 h 449"/>
              <a:gd name="T10" fmla="*/ 405 w 451"/>
              <a:gd name="T11" fmla="*/ 304 h 449"/>
              <a:gd name="T12" fmla="*/ 451 w 451"/>
              <a:gd name="T13" fmla="*/ 103 h 449"/>
              <a:gd name="T14" fmla="*/ 84 w 451"/>
              <a:gd name="T15" fmla="*/ 54 h 449"/>
              <a:gd name="T16" fmla="*/ 55 w 451"/>
              <a:gd name="T17" fmla="*/ 35 h 449"/>
              <a:gd name="T18" fmla="*/ 56 w 451"/>
              <a:gd name="T19" fmla="*/ 28 h 449"/>
              <a:gd name="T20" fmla="*/ 28 w 451"/>
              <a:gd name="T21" fmla="*/ 0 h 449"/>
              <a:gd name="T22" fmla="*/ 0 w 451"/>
              <a:gd name="T23" fmla="*/ 28 h 449"/>
              <a:gd name="T24" fmla="*/ 28 w 451"/>
              <a:gd name="T25" fmla="*/ 56 h 449"/>
              <a:gd name="T26" fmla="*/ 33 w 451"/>
              <a:gd name="T27" fmla="*/ 55 h 449"/>
              <a:gd name="T28" fmla="*/ 68 w 451"/>
              <a:gd name="T29" fmla="*/ 78 h 449"/>
              <a:gd name="T30" fmla="*/ 125 w 451"/>
              <a:gd name="T31" fmla="*/ 304 h 449"/>
              <a:gd name="T32" fmla="*/ 142 w 451"/>
              <a:gd name="T33" fmla="*/ 304 h 449"/>
              <a:gd name="T34" fmla="*/ 127 w 451"/>
              <a:gd name="T35" fmla="*/ 353 h 449"/>
              <a:gd name="T36" fmla="*/ 125 w 451"/>
              <a:gd name="T37" fmla="*/ 353 h 449"/>
              <a:gd name="T38" fmla="*/ 77 w 451"/>
              <a:gd name="T39" fmla="*/ 401 h 449"/>
              <a:gd name="T40" fmla="*/ 125 w 451"/>
              <a:gd name="T41" fmla="*/ 449 h 449"/>
              <a:gd name="T42" fmla="*/ 170 w 451"/>
              <a:gd name="T43" fmla="*/ 420 h 449"/>
              <a:gd name="T44" fmla="*/ 322 w 451"/>
              <a:gd name="T45" fmla="*/ 420 h 449"/>
              <a:gd name="T46" fmla="*/ 366 w 451"/>
              <a:gd name="T47" fmla="*/ 449 h 449"/>
              <a:gd name="T48" fmla="*/ 413 w 451"/>
              <a:gd name="T49" fmla="*/ 402 h 449"/>
              <a:gd name="T50" fmla="*/ 366 w 451"/>
              <a:gd name="T51" fmla="*/ 355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51" h="449">
                <a:moveTo>
                  <a:pt x="366" y="355"/>
                </a:moveTo>
                <a:cubicBezTo>
                  <a:pt x="343" y="355"/>
                  <a:pt x="325" y="371"/>
                  <a:pt x="320" y="391"/>
                </a:cubicBezTo>
                <a:cubicBezTo>
                  <a:pt x="173" y="391"/>
                  <a:pt x="173" y="391"/>
                  <a:pt x="173" y="391"/>
                </a:cubicBezTo>
                <a:cubicBezTo>
                  <a:pt x="170" y="380"/>
                  <a:pt x="164" y="370"/>
                  <a:pt x="154" y="363"/>
                </a:cubicBezTo>
                <a:cubicBezTo>
                  <a:pt x="173" y="304"/>
                  <a:pt x="173" y="304"/>
                  <a:pt x="173" y="304"/>
                </a:cubicBezTo>
                <a:cubicBezTo>
                  <a:pt x="405" y="304"/>
                  <a:pt x="405" y="304"/>
                  <a:pt x="405" y="304"/>
                </a:cubicBezTo>
                <a:cubicBezTo>
                  <a:pt x="451" y="103"/>
                  <a:pt x="451" y="103"/>
                  <a:pt x="451" y="103"/>
                </a:cubicBezTo>
                <a:cubicBezTo>
                  <a:pt x="84" y="54"/>
                  <a:pt x="84" y="54"/>
                  <a:pt x="84" y="54"/>
                </a:cubicBezTo>
                <a:cubicBezTo>
                  <a:pt x="55" y="35"/>
                  <a:pt x="55" y="35"/>
                  <a:pt x="55" y="35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13"/>
                  <a:pt x="43" y="0"/>
                  <a:pt x="28" y="0"/>
                </a:cubicBezTo>
                <a:cubicBezTo>
                  <a:pt x="12" y="0"/>
                  <a:pt x="0" y="13"/>
                  <a:pt x="0" y="28"/>
                </a:cubicBezTo>
                <a:cubicBezTo>
                  <a:pt x="0" y="44"/>
                  <a:pt x="12" y="56"/>
                  <a:pt x="28" y="56"/>
                </a:cubicBezTo>
                <a:cubicBezTo>
                  <a:pt x="33" y="55"/>
                  <a:pt x="33" y="55"/>
                  <a:pt x="33" y="55"/>
                </a:cubicBezTo>
                <a:cubicBezTo>
                  <a:pt x="68" y="78"/>
                  <a:pt x="68" y="78"/>
                  <a:pt x="68" y="78"/>
                </a:cubicBezTo>
                <a:cubicBezTo>
                  <a:pt x="125" y="304"/>
                  <a:pt x="125" y="304"/>
                  <a:pt x="125" y="304"/>
                </a:cubicBezTo>
                <a:cubicBezTo>
                  <a:pt x="142" y="304"/>
                  <a:pt x="142" y="304"/>
                  <a:pt x="142" y="304"/>
                </a:cubicBezTo>
                <a:cubicBezTo>
                  <a:pt x="127" y="353"/>
                  <a:pt x="127" y="353"/>
                  <a:pt x="127" y="353"/>
                </a:cubicBezTo>
                <a:cubicBezTo>
                  <a:pt x="125" y="353"/>
                  <a:pt x="125" y="353"/>
                  <a:pt x="125" y="353"/>
                </a:cubicBezTo>
                <a:cubicBezTo>
                  <a:pt x="99" y="353"/>
                  <a:pt x="77" y="374"/>
                  <a:pt x="77" y="401"/>
                </a:cubicBezTo>
                <a:cubicBezTo>
                  <a:pt x="77" y="428"/>
                  <a:pt x="99" y="449"/>
                  <a:pt x="125" y="449"/>
                </a:cubicBezTo>
                <a:cubicBezTo>
                  <a:pt x="145" y="449"/>
                  <a:pt x="162" y="437"/>
                  <a:pt x="170" y="420"/>
                </a:cubicBezTo>
                <a:cubicBezTo>
                  <a:pt x="322" y="420"/>
                  <a:pt x="322" y="420"/>
                  <a:pt x="322" y="420"/>
                </a:cubicBezTo>
                <a:cubicBezTo>
                  <a:pt x="329" y="437"/>
                  <a:pt x="346" y="449"/>
                  <a:pt x="366" y="449"/>
                </a:cubicBezTo>
                <a:cubicBezTo>
                  <a:pt x="392" y="449"/>
                  <a:pt x="413" y="428"/>
                  <a:pt x="413" y="402"/>
                </a:cubicBezTo>
                <a:cubicBezTo>
                  <a:pt x="413" y="376"/>
                  <a:pt x="392" y="355"/>
                  <a:pt x="366" y="3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2683093" y="1455798"/>
            <a:ext cx="715109" cy="715108"/>
            <a:chOff x="680580" y="1491630"/>
            <a:chExt cx="1479184" cy="1479182"/>
          </a:xfrm>
        </p:grpSpPr>
        <p:grpSp>
          <p:nvGrpSpPr>
            <p:cNvPr id="92" name="组合 91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4" name="同心圆 9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3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Freeform 55"/>
          <p:cNvSpPr/>
          <p:nvPr/>
        </p:nvSpPr>
        <p:spPr bwMode="auto">
          <a:xfrm>
            <a:off x="2872391" y="1571266"/>
            <a:ext cx="309119" cy="383084"/>
          </a:xfrm>
          <a:custGeom>
            <a:avLst/>
            <a:gdLst>
              <a:gd name="T0" fmla="*/ 2 w 491"/>
              <a:gd name="T1" fmla="*/ 370 h 608"/>
              <a:gd name="T2" fmla="*/ 49 w 491"/>
              <a:gd name="T3" fmla="*/ 332 h 608"/>
              <a:gd name="T4" fmla="*/ 112 w 491"/>
              <a:gd name="T5" fmla="*/ 338 h 608"/>
              <a:gd name="T6" fmla="*/ 112 w 491"/>
              <a:gd name="T7" fmla="*/ 337 h 608"/>
              <a:gd name="T8" fmla="*/ 62 w 491"/>
              <a:gd name="T9" fmla="*/ 331 h 608"/>
              <a:gd name="T10" fmla="*/ 29 w 491"/>
              <a:gd name="T11" fmla="*/ 285 h 608"/>
              <a:gd name="T12" fmla="*/ 71 w 491"/>
              <a:gd name="T13" fmla="*/ 247 h 608"/>
              <a:gd name="T14" fmla="*/ 238 w 491"/>
              <a:gd name="T15" fmla="*/ 264 h 608"/>
              <a:gd name="T16" fmla="*/ 262 w 491"/>
              <a:gd name="T17" fmla="*/ 264 h 608"/>
              <a:gd name="T18" fmla="*/ 254 w 491"/>
              <a:gd name="T19" fmla="*/ 124 h 608"/>
              <a:gd name="T20" fmla="*/ 350 w 491"/>
              <a:gd name="T21" fmla="*/ 47 h 608"/>
              <a:gd name="T22" fmla="*/ 355 w 491"/>
              <a:gd name="T23" fmla="*/ 168 h 608"/>
              <a:gd name="T24" fmla="*/ 440 w 491"/>
              <a:gd name="T25" fmla="*/ 342 h 608"/>
              <a:gd name="T26" fmla="*/ 491 w 491"/>
              <a:gd name="T27" fmla="*/ 368 h 608"/>
              <a:gd name="T28" fmla="*/ 491 w 491"/>
              <a:gd name="T29" fmla="*/ 579 h 608"/>
              <a:gd name="T30" fmla="*/ 292 w 491"/>
              <a:gd name="T31" fmla="*/ 608 h 608"/>
              <a:gd name="T32" fmla="*/ 166 w 491"/>
              <a:gd name="T33" fmla="*/ 595 h 608"/>
              <a:gd name="T34" fmla="*/ 62 w 491"/>
              <a:gd name="T35" fmla="*/ 584 h 608"/>
              <a:gd name="T36" fmla="*/ 33 w 491"/>
              <a:gd name="T37" fmla="*/ 539 h 608"/>
              <a:gd name="T38" fmla="*/ 59 w 491"/>
              <a:gd name="T39" fmla="*/ 502 h 608"/>
              <a:gd name="T40" fmla="*/ 45 w 491"/>
              <a:gd name="T41" fmla="*/ 500 h 608"/>
              <a:gd name="T42" fmla="*/ 12 w 491"/>
              <a:gd name="T43" fmla="*/ 454 h 608"/>
              <a:gd name="T44" fmla="*/ 45 w 491"/>
              <a:gd name="T45" fmla="*/ 417 h 608"/>
              <a:gd name="T46" fmla="*/ 40 w 491"/>
              <a:gd name="T47" fmla="*/ 416 h 608"/>
              <a:gd name="T48" fmla="*/ 2 w 491"/>
              <a:gd name="T49" fmla="*/ 37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91" h="608">
                <a:moveTo>
                  <a:pt x="2" y="370"/>
                </a:moveTo>
                <a:cubicBezTo>
                  <a:pt x="5" y="347"/>
                  <a:pt x="25" y="330"/>
                  <a:pt x="49" y="332"/>
                </a:cubicBezTo>
                <a:cubicBezTo>
                  <a:pt x="112" y="338"/>
                  <a:pt x="112" y="338"/>
                  <a:pt x="112" y="338"/>
                </a:cubicBezTo>
                <a:cubicBezTo>
                  <a:pt x="112" y="337"/>
                  <a:pt x="112" y="337"/>
                  <a:pt x="112" y="337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42" y="329"/>
                  <a:pt x="27" y="309"/>
                  <a:pt x="29" y="285"/>
                </a:cubicBezTo>
                <a:cubicBezTo>
                  <a:pt x="32" y="262"/>
                  <a:pt x="50" y="245"/>
                  <a:pt x="71" y="247"/>
                </a:cubicBezTo>
                <a:cubicBezTo>
                  <a:pt x="238" y="264"/>
                  <a:pt x="238" y="264"/>
                  <a:pt x="238" y="264"/>
                </a:cubicBezTo>
                <a:cubicBezTo>
                  <a:pt x="262" y="264"/>
                  <a:pt x="262" y="264"/>
                  <a:pt x="262" y="264"/>
                </a:cubicBezTo>
                <a:cubicBezTo>
                  <a:pt x="262" y="264"/>
                  <a:pt x="228" y="249"/>
                  <a:pt x="254" y="124"/>
                </a:cubicBezTo>
                <a:cubicBezTo>
                  <a:pt x="280" y="0"/>
                  <a:pt x="350" y="47"/>
                  <a:pt x="350" y="47"/>
                </a:cubicBezTo>
                <a:cubicBezTo>
                  <a:pt x="350" y="47"/>
                  <a:pt x="351" y="153"/>
                  <a:pt x="355" y="168"/>
                </a:cubicBezTo>
                <a:cubicBezTo>
                  <a:pt x="359" y="183"/>
                  <a:pt x="440" y="342"/>
                  <a:pt x="440" y="342"/>
                </a:cubicBezTo>
                <a:cubicBezTo>
                  <a:pt x="440" y="351"/>
                  <a:pt x="491" y="359"/>
                  <a:pt x="491" y="368"/>
                </a:cubicBezTo>
                <a:cubicBezTo>
                  <a:pt x="490" y="441"/>
                  <a:pt x="491" y="503"/>
                  <a:pt x="491" y="579"/>
                </a:cubicBezTo>
                <a:cubicBezTo>
                  <a:pt x="437" y="565"/>
                  <a:pt x="408" y="608"/>
                  <a:pt x="292" y="608"/>
                </a:cubicBezTo>
                <a:cubicBezTo>
                  <a:pt x="254" y="608"/>
                  <a:pt x="206" y="601"/>
                  <a:pt x="166" y="595"/>
                </a:cubicBezTo>
                <a:cubicBezTo>
                  <a:pt x="62" y="584"/>
                  <a:pt x="62" y="584"/>
                  <a:pt x="62" y="584"/>
                </a:cubicBezTo>
                <a:cubicBezTo>
                  <a:pt x="44" y="582"/>
                  <a:pt x="31" y="562"/>
                  <a:pt x="33" y="539"/>
                </a:cubicBezTo>
                <a:cubicBezTo>
                  <a:pt x="35" y="521"/>
                  <a:pt x="46" y="506"/>
                  <a:pt x="59" y="502"/>
                </a:cubicBezTo>
                <a:cubicBezTo>
                  <a:pt x="45" y="500"/>
                  <a:pt x="45" y="500"/>
                  <a:pt x="45" y="500"/>
                </a:cubicBezTo>
                <a:cubicBezTo>
                  <a:pt x="25" y="498"/>
                  <a:pt x="10" y="478"/>
                  <a:pt x="12" y="454"/>
                </a:cubicBezTo>
                <a:cubicBezTo>
                  <a:pt x="14" y="434"/>
                  <a:pt x="28" y="420"/>
                  <a:pt x="45" y="417"/>
                </a:cubicBezTo>
                <a:cubicBezTo>
                  <a:pt x="40" y="416"/>
                  <a:pt x="40" y="416"/>
                  <a:pt x="40" y="416"/>
                </a:cubicBezTo>
                <a:cubicBezTo>
                  <a:pt x="17" y="414"/>
                  <a:pt x="0" y="393"/>
                  <a:pt x="2" y="3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66928" y="2086552"/>
            <a:ext cx="2810146" cy="2636480"/>
            <a:chOff x="3166928" y="2086550"/>
            <a:chExt cx="2810146" cy="2636480"/>
          </a:xfrm>
        </p:grpSpPr>
        <p:pic>
          <p:nvPicPr>
            <p:cNvPr id="17" name="Picture 4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66928" y="2086550"/>
              <a:ext cx="2810146" cy="2636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16"/>
            <a:stretch>
              <a:fillRect/>
            </a:stretch>
          </p:blipFill>
          <p:spPr bwMode="auto">
            <a:xfrm>
              <a:off x="3476399" y="2429222"/>
              <a:ext cx="2280182" cy="124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7" name="TextBox 106"/>
          <p:cNvSpPr txBox="1"/>
          <p:nvPr/>
        </p:nvSpPr>
        <p:spPr>
          <a:xfrm>
            <a:off x="683568" y="2892027"/>
            <a:ext cx="1807998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架构设计积累</a:t>
            </a:r>
            <a:endParaRPr lang="zh-CN" altLang="en-US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5410" y="3195955"/>
            <a:ext cx="2161540" cy="64008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年软件架构设计积累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高性能平台框架（半同步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/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半异步）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UML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建模、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EA/viso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919973" y="2957619"/>
            <a:ext cx="1807998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语言和平台积累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134860" y="3261995"/>
            <a:ext cx="1697990" cy="64008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Windows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TCP/IP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协议、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MFC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、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OCX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内存管理、消息机制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435398" y="1307254"/>
            <a:ext cx="1807998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流媒体行业积累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650990" y="1611630"/>
            <a:ext cx="1967865" cy="64008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年流媒体行业积累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音视频传输、编解码、直录播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vlc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ffmpeg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live555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41705" y="1241425"/>
            <a:ext cx="1714500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管理经验积累</a:t>
            </a:r>
            <a:endParaRPr lang="zh-CN" altLang="en-US" sz="16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025701" y="1545864"/>
            <a:ext cx="1547915" cy="83820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年以上团队管理经验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CMMI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大型复杂项目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20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人团队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多部门上下游对接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71" grpId="0" bldLvl="0" animBg="1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1922" y="1579722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以后工作规划</a:t>
            </a:r>
            <a:endParaRPr lang="en-US" altLang="zh-CN" sz="36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635896" y="1507714"/>
            <a:ext cx="0" cy="19244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17896" y="3101798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4058285" y="2875915"/>
            <a:ext cx="109347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产品演进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4058285" y="3221355"/>
            <a:ext cx="1101725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个人成长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23728" y="1579724"/>
            <a:ext cx="1197175" cy="1197175"/>
            <a:chOff x="2123728" y="1579722"/>
            <a:chExt cx="1197175" cy="1197175"/>
          </a:xfrm>
        </p:grpSpPr>
        <p:grpSp>
          <p:nvGrpSpPr>
            <p:cNvPr id="15" name="组合 14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KSO_Shape"/>
            <p:cNvSpPr/>
            <p:nvPr/>
          </p:nvSpPr>
          <p:spPr bwMode="auto">
            <a:xfrm>
              <a:off x="2339752" y="1837694"/>
              <a:ext cx="689633" cy="6620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9"/>
          <p:cNvSpPr txBox="1"/>
          <p:nvPr/>
        </p:nvSpPr>
        <p:spPr>
          <a:xfrm>
            <a:off x="5405173" y="2875866"/>
            <a:ext cx="200794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团队成长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/>
      <p:bldP spid="24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5495569" y="3524592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0" name="圆角矩形 5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16760" y="3524592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3" name="圆角矩形 6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868144" y="2425731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圆角矩形 5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19738" y="2425731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7" name="圆角矩形 5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495569" y="1347615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1" name="圆角矩形 5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216760" y="1347615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8" name="圆角矩形 4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sp>
        <p:nvSpPr>
          <p:cNvPr id="39" name="TextBox 53"/>
          <p:cNvSpPr txBox="1">
            <a:spLocks noChangeArrowheads="1"/>
          </p:cNvSpPr>
          <p:nvPr/>
        </p:nvSpPr>
        <p:spPr bwMode="auto">
          <a:xfrm>
            <a:off x="5423535" y="3551555"/>
            <a:ext cx="2553335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扩大产品优势和影响力</a:t>
            </a:r>
            <a:endParaRPr lang="zh-CN" altLang="en-US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短视频</a:t>
            </a:r>
            <a:r>
              <a:rPr lang="en-US" altLang="zh-CN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SDK</a:t>
            </a: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技术优势、优化直播推流</a:t>
            </a:r>
            <a:endParaRPr lang="zh-CN" altLang="en-US" sz="1000" b="1" kern="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TextBox 53"/>
          <p:cNvSpPr txBox="1">
            <a:spLocks noChangeArrowheads="1"/>
          </p:cNvSpPr>
          <p:nvPr/>
        </p:nvSpPr>
        <p:spPr bwMode="auto">
          <a:xfrm>
            <a:off x="1247323" y="3572138"/>
            <a:ext cx="2413261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提升产品质量属性</a:t>
            </a:r>
            <a:endParaRPr lang="zh-CN" altLang="en-US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可靠性、易用性、可维护性、可扩展性</a:t>
            </a:r>
            <a:endParaRPr lang="zh-CN" altLang="en-US" sz="1000" b="1" kern="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TextBox 53"/>
          <p:cNvSpPr txBox="1">
            <a:spLocks noChangeArrowheads="1"/>
          </p:cNvSpPr>
          <p:nvPr/>
        </p:nvSpPr>
        <p:spPr bwMode="auto">
          <a:xfrm>
            <a:off x="5559860" y="1383680"/>
            <a:ext cx="2291309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行业解决方案</a:t>
            </a:r>
            <a:endParaRPr lang="zh-CN" altLang="en-US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000" b="1" kern="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行业定制、适配</a:t>
            </a:r>
            <a:endParaRPr lang="zh-CN" altLang="zh-CN" sz="1000" b="1" kern="0" dirty="0">
              <a:solidFill>
                <a:srgbClr val="0000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TextBox 53"/>
          <p:cNvSpPr txBox="1">
            <a:spLocks noChangeArrowheads="1"/>
          </p:cNvSpPr>
          <p:nvPr/>
        </p:nvSpPr>
        <p:spPr bwMode="auto">
          <a:xfrm>
            <a:off x="826334" y="2461500"/>
            <a:ext cx="2413261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SDK</a:t>
            </a:r>
            <a:r>
              <a:rPr lang="zh-CN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功能优化</a:t>
            </a:r>
            <a:r>
              <a:rPr lang="en-US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&amp;</a:t>
            </a:r>
            <a:r>
              <a:rPr lang="zh-CN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创新</a:t>
            </a:r>
            <a:endParaRPr lang="zh-CN" altLang="zh-CN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1" kern="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多画面合成云化、变速等</a:t>
            </a:r>
            <a:endParaRPr lang="zh-CN" altLang="en-US" sz="1000" b="1" kern="0" dirty="0">
              <a:solidFill>
                <a:srgbClr val="0000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1216550" y="1401442"/>
            <a:ext cx="2312961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SDK</a:t>
            </a: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功能重构</a:t>
            </a:r>
            <a:r>
              <a:rPr lang="en-US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&amp;</a:t>
            </a: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增强</a:t>
            </a:r>
            <a:endParaRPr lang="en-US" altLang="zh-CN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短视频重构、直播</a:t>
            </a:r>
            <a:r>
              <a:rPr lang="en-US" altLang="zh-CN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SDK</a:t>
            </a: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重构</a:t>
            </a:r>
            <a:endParaRPr lang="zh-CN" altLang="en-US" sz="1000" b="1" kern="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产品演进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220649" y="659073"/>
            <a:ext cx="263017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产品核心</a:t>
            </a:r>
            <a:r>
              <a:rPr lang="en-US" altLang="zh-CN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定制、扩展、轻量、性能</a:t>
            </a:r>
            <a:endParaRPr lang="zh-CN" altLang="en-US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60365" y="1689389"/>
            <a:ext cx="1835204" cy="1835202"/>
            <a:chOff x="680580" y="1491630"/>
            <a:chExt cx="1479184" cy="1479182"/>
          </a:xfrm>
        </p:grpSpPr>
        <p:grpSp>
          <p:nvGrpSpPr>
            <p:cNvPr id="7" name="组合 6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8" name="Group 162"/>
            <p:cNvGrpSpPr/>
            <p:nvPr/>
          </p:nvGrpSpPr>
          <p:grpSpPr>
            <a:xfrm>
              <a:off x="1106119" y="1857043"/>
              <a:ext cx="628107" cy="671777"/>
              <a:chOff x="4267200" y="1196975"/>
              <a:chExt cx="593725" cy="635002"/>
            </a:xfrm>
            <a:solidFill>
              <a:schemeClr val="accent2"/>
            </a:solidFill>
          </p:grpSpPr>
          <p:sp>
            <p:nvSpPr>
              <p:cNvPr id="9" name="Freeform 272"/>
              <p:cNvSpPr/>
              <p:nvPr/>
            </p:nvSpPr>
            <p:spPr bwMode="auto">
              <a:xfrm>
                <a:off x="4267200" y="1566864"/>
                <a:ext cx="593725" cy="265113"/>
              </a:xfrm>
              <a:custGeom>
                <a:avLst/>
                <a:gdLst>
                  <a:gd name="T0" fmla="*/ 364 w 374"/>
                  <a:gd name="T1" fmla="*/ 47 h 167"/>
                  <a:gd name="T2" fmla="*/ 350 w 374"/>
                  <a:gd name="T3" fmla="*/ 33 h 167"/>
                  <a:gd name="T4" fmla="*/ 332 w 374"/>
                  <a:gd name="T5" fmla="*/ 22 h 167"/>
                  <a:gd name="T6" fmla="*/ 295 w 374"/>
                  <a:gd name="T7" fmla="*/ 8 h 167"/>
                  <a:gd name="T8" fmla="*/ 265 w 374"/>
                  <a:gd name="T9" fmla="*/ 1 h 167"/>
                  <a:gd name="T10" fmla="*/ 253 w 374"/>
                  <a:gd name="T11" fmla="*/ 26 h 167"/>
                  <a:gd name="T12" fmla="*/ 269 w 374"/>
                  <a:gd name="T13" fmla="*/ 30 h 167"/>
                  <a:gd name="T14" fmla="*/ 284 w 374"/>
                  <a:gd name="T15" fmla="*/ 37 h 167"/>
                  <a:gd name="T16" fmla="*/ 305 w 374"/>
                  <a:gd name="T17" fmla="*/ 49 h 167"/>
                  <a:gd name="T18" fmla="*/ 310 w 374"/>
                  <a:gd name="T19" fmla="*/ 56 h 167"/>
                  <a:gd name="T20" fmla="*/ 316 w 374"/>
                  <a:gd name="T21" fmla="*/ 66 h 167"/>
                  <a:gd name="T22" fmla="*/ 316 w 374"/>
                  <a:gd name="T23" fmla="*/ 70 h 167"/>
                  <a:gd name="T24" fmla="*/ 303 w 374"/>
                  <a:gd name="T25" fmla="*/ 83 h 167"/>
                  <a:gd name="T26" fmla="*/ 295 w 374"/>
                  <a:gd name="T27" fmla="*/ 88 h 167"/>
                  <a:gd name="T28" fmla="*/ 266 w 374"/>
                  <a:gd name="T29" fmla="*/ 101 h 167"/>
                  <a:gd name="T30" fmla="*/ 224 w 374"/>
                  <a:gd name="T31" fmla="*/ 107 h 167"/>
                  <a:gd name="T32" fmla="*/ 202 w 374"/>
                  <a:gd name="T33" fmla="*/ 109 h 167"/>
                  <a:gd name="T34" fmla="*/ 158 w 374"/>
                  <a:gd name="T35" fmla="*/ 109 h 167"/>
                  <a:gd name="T36" fmla="*/ 136 w 374"/>
                  <a:gd name="T37" fmla="*/ 105 h 167"/>
                  <a:gd name="T38" fmla="*/ 94 w 374"/>
                  <a:gd name="T39" fmla="*/ 94 h 167"/>
                  <a:gd name="T40" fmla="*/ 84 w 374"/>
                  <a:gd name="T41" fmla="*/ 91 h 167"/>
                  <a:gd name="T42" fmla="*/ 68 w 374"/>
                  <a:gd name="T43" fmla="*/ 80 h 167"/>
                  <a:gd name="T44" fmla="*/ 62 w 374"/>
                  <a:gd name="T45" fmla="*/ 73 h 167"/>
                  <a:gd name="T46" fmla="*/ 58 w 374"/>
                  <a:gd name="T47" fmla="*/ 66 h 167"/>
                  <a:gd name="T48" fmla="*/ 58 w 374"/>
                  <a:gd name="T49" fmla="*/ 65 h 167"/>
                  <a:gd name="T50" fmla="*/ 60 w 374"/>
                  <a:gd name="T51" fmla="*/ 59 h 167"/>
                  <a:gd name="T52" fmla="*/ 72 w 374"/>
                  <a:gd name="T53" fmla="*/ 47 h 167"/>
                  <a:gd name="T54" fmla="*/ 83 w 374"/>
                  <a:gd name="T55" fmla="*/ 38 h 167"/>
                  <a:gd name="T56" fmla="*/ 108 w 374"/>
                  <a:gd name="T57" fmla="*/ 29 h 167"/>
                  <a:gd name="T58" fmla="*/ 121 w 374"/>
                  <a:gd name="T59" fmla="*/ 26 h 167"/>
                  <a:gd name="T60" fmla="*/ 109 w 374"/>
                  <a:gd name="T61" fmla="*/ 0 h 167"/>
                  <a:gd name="T62" fmla="*/ 68 w 374"/>
                  <a:gd name="T63" fmla="*/ 11 h 167"/>
                  <a:gd name="T64" fmla="*/ 29 w 374"/>
                  <a:gd name="T65" fmla="*/ 27 h 167"/>
                  <a:gd name="T66" fmla="*/ 22 w 374"/>
                  <a:gd name="T67" fmla="*/ 33 h 167"/>
                  <a:gd name="T68" fmla="*/ 8 w 374"/>
                  <a:gd name="T69" fmla="*/ 47 h 167"/>
                  <a:gd name="T70" fmla="*/ 3 w 374"/>
                  <a:gd name="T71" fmla="*/ 55 h 167"/>
                  <a:gd name="T72" fmla="*/ 0 w 374"/>
                  <a:gd name="T73" fmla="*/ 71 h 167"/>
                  <a:gd name="T74" fmla="*/ 1 w 374"/>
                  <a:gd name="T75" fmla="*/ 83 h 167"/>
                  <a:gd name="T76" fmla="*/ 4 w 374"/>
                  <a:gd name="T77" fmla="*/ 94 h 167"/>
                  <a:gd name="T78" fmla="*/ 12 w 374"/>
                  <a:gd name="T79" fmla="*/ 109 h 167"/>
                  <a:gd name="T80" fmla="*/ 25 w 374"/>
                  <a:gd name="T81" fmla="*/ 123 h 167"/>
                  <a:gd name="T82" fmla="*/ 55 w 374"/>
                  <a:gd name="T83" fmla="*/ 143 h 167"/>
                  <a:gd name="T84" fmla="*/ 73 w 374"/>
                  <a:gd name="T85" fmla="*/ 150 h 167"/>
                  <a:gd name="T86" fmla="*/ 111 w 374"/>
                  <a:gd name="T87" fmla="*/ 160 h 167"/>
                  <a:gd name="T88" fmla="*/ 150 w 374"/>
                  <a:gd name="T89" fmla="*/ 166 h 167"/>
                  <a:gd name="T90" fmla="*/ 206 w 374"/>
                  <a:gd name="T91" fmla="*/ 167 h 167"/>
                  <a:gd name="T92" fmla="*/ 241 w 374"/>
                  <a:gd name="T93" fmla="*/ 164 h 167"/>
                  <a:gd name="T94" fmla="*/ 276 w 374"/>
                  <a:gd name="T95" fmla="*/ 159 h 167"/>
                  <a:gd name="T96" fmla="*/ 310 w 374"/>
                  <a:gd name="T97" fmla="*/ 148 h 167"/>
                  <a:gd name="T98" fmla="*/ 341 w 374"/>
                  <a:gd name="T99" fmla="*/ 132 h 167"/>
                  <a:gd name="T100" fmla="*/ 352 w 374"/>
                  <a:gd name="T101" fmla="*/ 124 h 167"/>
                  <a:gd name="T102" fmla="*/ 367 w 374"/>
                  <a:gd name="T103" fmla="*/ 102 h 167"/>
                  <a:gd name="T104" fmla="*/ 371 w 374"/>
                  <a:gd name="T105" fmla="*/ 89 h 167"/>
                  <a:gd name="T106" fmla="*/ 374 w 374"/>
                  <a:gd name="T107" fmla="*/ 74 h 167"/>
                  <a:gd name="T108" fmla="*/ 374 w 374"/>
                  <a:gd name="T109" fmla="*/ 67 h 167"/>
                  <a:gd name="T110" fmla="*/ 368 w 374"/>
                  <a:gd name="T111" fmla="*/ 54 h 167"/>
                  <a:gd name="T112" fmla="*/ 364 w 374"/>
                  <a:gd name="T113" fmla="*/ 4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4" h="167">
                    <a:moveTo>
                      <a:pt x="364" y="47"/>
                    </a:moveTo>
                    <a:lnTo>
                      <a:pt x="364" y="47"/>
                    </a:lnTo>
                    <a:lnTo>
                      <a:pt x="357" y="40"/>
                    </a:lnTo>
                    <a:lnTo>
                      <a:pt x="350" y="33"/>
                    </a:lnTo>
                    <a:lnTo>
                      <a:pt x="342" y="27"/>
                    </a:lnTo>
                    <a:lnTo>
                      <a:pt x="332" y="22"/>
                    </a:lnTo>
                    <a:lnTo>
                      <a:pt x="314" y="15"/>
                    </a:lnTo>
                    <a:lnTo>
                      <a:pt x="295" y="8"/>
                    </a:lnTo>
                    <a:lnTo>
                      <a:pt x="295" y="8"/>
                    </a:lnTo>
                    <a:lnTo>
                      <a:pt x="265" y="1"/>
                    </a:lnTo>
                    <a:lnTo>
                      <a:pt x="265" y="1"/>
                    </a:lnTo>
                    <a:lnTo>
                      <a:pt x="253" y="26"/>
                    </a:lnTo>
                    <a:lnTo>
                      <a:pt x="253" y="26"/>
                    </a:lnTo>
                    <a:lnTo>
                      <a:pt x="269" y="30"/>
                    </a:lnTo>
                    <a:lnTo>
                      <a:pt x="284" y="37"/>
                    </a:lnTo>
                    <a:lnTo>
                      <a:pt x="284" y="37"/>
                    </a:lnTo>
                    <a:lnTo>
                      <a:pt x="299" y="45"/>
                    </a:lnTo>
                    <a:lnTo>
                      <a:pt x="305" y="49"/>
                    </a:lnTo>
                    <a:lnTo>
                      <a:pt x="310" y="56"/>
                    </a:lnTo>
                    <a:lnTo>
                      <a:pt x="310" y="56"/>
                    </a:lnTo>
                    <a:lnTo>
                      <a:pt x="316" y="63"/>
                    </a:lnTo>
                    <a:lnTo>
                      <a:pt x="316" y="66"/>
                    </a:lnTo>
                    <a:lnTo>
                      <a:pt x="316" y="70"/>
                    </a:lnTo>
                    <a:lnTo>
                      <a:pt x="316" y="70"/>
                    </a:lnTo>
                    <a:lnTo>
                      <a:pt x="310" y="77"/>
                    </a:lnTo>
                    <a:lnTo>
                      <a:pt x="303" y="83"/>
                    </a:lnTo>
                    <a:lnTo>
                      <a:pt x="303" y="83"/>
                    </a:lnTo>
                    <a:lnTo>
                      <a:pt x="295" y="88"/>
                    </a:lnTo>
                    <a:lnTo>
                      <a:pt x="285" y="94"/>
                    </a:lnTo>
                    <a:lnTo>
                      <a:pt x="266" y="101"/>
                    </a:lnTo>
                    <a:lnTo>
                      <a:pt x="245" y="105"/>
                    </a:lnTo>
                    <a:lnTo>
                      <a:pt x="224" y="107"/>
                    </a:lnTo>
                    <a:lnTo>
                      <a:pt x="224" y="107"/>
                    </a:lnTo>
                    <a:lnTo>
                      <a:pt x="202" y="109"/>
                    </a:lnTo>
                    <a:lnTo>
                      <a:pt x="180" y="110"/>
                    </a:lnTo>
                    <a:lnTo>
                      <a:pt x="158" y="109"/>
                    </a:lnTo>
                    <a:lnTo>
                      <a:pt x="136" y="105"/>
                    </a:lnTo>
                    <a:lnTo>
                      <a:pt x="136" y="105"/>
                    </a:lnTo>
                    <a:lnTo>
                      <a:pt x="115" y="101"/>
                    </a:lnTo>
                    <a:lnTo>
                      <a:pt x="94" y="94"/>
                    </a:lnTo>
                    <a:lnTo>
                      <a:pt x="94" y="94"/>
                    </a:lnTo>
                    <a:lnTo>
                      <a:pt x="84" y="91"/>
                    </a:lnTo>
                    <a:lnTo>
                      <a:pt x="76" y="85"/>
                    </a:lnTo>
                    <a:lnTo>
                      <a:pt x="68" y="80"/>
                    </a:lnTo>
                    <a:lnTo>
                      <a:pt x="62" y="73"/>
                    </a:lnTo>
                    <a:lnTo>
                      <a:pt x="62" y="73"/>
                    </a:lnTo>
                    <a:lnTo>
                      <a:pt x="58" y="69"/>
                    </a:lnTo>
                    <a:lnTo>
                      <a:pt x="58" y="66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60" y="59"/>
                    </a:lnTo>
                    <a:lnTo>
                      <a:pt x="60" y="59"/>
                    </a:lnTo>
                    <a:lnTo>
                      <a:pt x="65" y="52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38"/>
                    </a:lnTo>
                    <a:lnTo>
                      <a:pt x="96" y="33"/>
                    </a:lnTo>
                    <a:lnTo>
                      <a:pt x="108" y="29"/>
                    </a:lnTo>
                    <a:lnTo>
                      <a:pt x="121" y="26"/>
                    </a:lnTo>
                    <a:lnTo>
                      <a:pt x="121" y="26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89" y="4"/>
                    </a:lnTo>
                    <a:lnTo>
                      <a:pt x="68" y="11"/>
                    </a:lnTo>
                    <a:lnTo>
                      <a:pt x="48" y="18"/>
                    </a:lnTo>
                    <a:lnTo>
                      <a:pt x="29" y="27"/>
                    </a:lnTo>
                    <a:lnTo>
                      <a:pt x="29" y="27"/>
                    </a:lnTo>
                    <a:lnTo>
                      <a:pt x="22" y="33"/>
                    </a:lnTo>
                    <a:lnTo>
                      <a:pt x="14" y="40"/>
                    </a:lnTo>
                    <a:lnTo>
                      <a:pt x="8" y="47"/>
                    </a:lnTo>
                    <a:lnTo>
                      <a:pt x="3" y="55"/>
                    </a:lnTo>
                    <a:lnTo>
                      <a:pt x="3" y="55"/>
                    </a:lnTo>
                    <a:lnTo>
                      <a:pt x="0" y="63"/>
                    </a:lnTo>
                    <a:lnTo>
                      <a:pt x="0" y="71"/>
                    </a:lnTo>
                    <a:lnTo>
                      <a:pt x="0" y="71"/>
                    </a:lnTo>
                    <a:lnTo>
                      <a:pt x="1" y="83"/>
                    </a:lnTo>
                    <a:lnTo>
                      <a:pt x="4" y="94"/>
                    </a:lnTo>
                    <a:lnTo>
                      <a:pt x="4" y="94"/>
                    </a:lnTo>
                    <a:lnTo>
                      <a:pt x="7" y="102"/>
                    </a:lnTo>
                    <a:lnTo>
                      <a:pt x="12" y="109"/>
                    </a:lnTo>
                    <a:lnTo>
                      <a:pt x="18" y="117"/>
                    </a:lnTo>
                    <a:lnTo>
                      <a:pt x="25" y="123"/>
                    </a:lnTo>
                    <a:lnTo>
                      <a:pt x="40" y="135"/>
                    </a:lnTo>
                    <a:lnTo>
                      <a:pt x="55" y="143"/>
                    </a:lnTo>
                    <a:lnTo>
                      <a:pt x="55" y="143"/>
                    </a:lnTo>
                    <a:lnTo>
                      <a:pt x="73" y="150"/>
                    </a:lnTo>
                    <a:lnTo>
                      <a:pt x="91" y="156"/>
                    </a:lnTo>
                    <a:lnTo>
                      <a:pt x="111" y="160"/>
                    </a:lnTo>
                    <a:lnTo>
                      <a:pt x="130" y="163"/>
                    </a:lnTo>
                    <a:lnTo>
                      <a:pt x="150" y="166"/>
                    </a:lnTo>
                    <a:lnTo>
                      <a:pt x="168" y="167"/>
                    </a:lnTo>
                    <a:lnTo>
                      <a:pt x="206" y="167"/>
                    </a:lnTo>
                    <a:lnTo>
                      <a:pt x="206" y="167"/>
                    </a:lnTo>
                    <a:lnTo>
                      <a:pt x="241" y="164"/>
                    </a:lnTo>
                    <a:lnTo>
                      <a:pt x="259" y="161"/>
                    </a:lnTo>
                    <a:lnTo>
                      <a:pt x="276" y="159"/>
                    </a:lnTo>
                    <a:lnTo>
                      <a:pt x="294" y="153"/>
                    </a:lnTo>
                    <a:lnTo>
                      <a:pt x="310" y="148"/>
                    </a:lnTo>
                    <a:lnTo>
                      <a:pt x="326" y="141"/>
                    </a:lnTo>
                    <a:lnTo>
                      <a:pt x="341" y="132"/>
                    </a:lnTo>
                    <a:lnTo>
                      <a:pt x="341" y="132"/>
                    </a:lnTo>
                    <a:lnTo>
                      <a:pt x="352" y="124"/>
                    </a:lnTo>
                    <a:lnTo>
                      <a:pt x="360" y="114"/>
                    </a:lnTo>
                    <a:lnTo>
                      <a:pt x="367" y="102"/>
                    </a:lnTo>
                    <a:lnTo>
                      <a:pt x="370" y="95"/>
                    </a:lnTo>
                    <a:lnTo>
                      <a:pt x="371" y="89"/>
                    </a:lnTo>
                    <a:lnTo>
                      <a:pt x="371" y="89"/>
                    </a:lnTo>
                    <a:lnTo>
                      <a:pt x="374" y="74"/>
                    </a:lnTo>
                    <a:lnTo>
                      <a:pt x="374" y="74"/>
                    </a:lnTo>
                    <a:lnTo>
                      <a:pt x="374" y="67"/>
                    </a:lnTo>
                    <a:lnTo>
                      <a:pt x="373" y="60"/>
                    </a:lnTo>
                    <a:lnTo>
                      <a:pt x="368" y="54"/>
                    </a:lnTo>
                    <a:lnTo>
                      <a:pt x="364" y="47"/>
                    </a:lnTo>
                    <a:lnTo>
                      <a:pt x="364" y="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Rectangle 273"/>
              <p:cNvSpPr>
                <a:spLocks noChangeArrowheads="1"/>
              </p:cNvSpPr>
              <p:nvPr/>
            </p:nvSpPr>
            <p:spPr bwMode="auto">
              <a:xfrm>
                <a:off x="4845050" y="164147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Freeform 274"/>
              <p:cNvSpPr>
                <a:spLocks noEditPoints="1"/>
              </p:cNvSpPr>
              <p:nvPr/>
            </p:nvSpPr>
            <p:spPr bwMode="auto">
              <a:xfrm>
                <a:off x="4422775" y="1196975"/>
                <a:ext cx="282575" cy="508000"/>
              </a:xfrm>
              <a:custGeom>
                <a:avLst/>
                <a:gdLst>
                  <a:gd name="T0" fmla="*/ 89 w 178"/>
                  <a:gd name="T1" fmla="*/ 320 h 320"/>
                  <a:gd name="T2" fmla="*/ 133 w 178"/>
                  <a:gd name="T3" fmla="*/ 221 h 320"/>
                  <a:gd name="T4" fmla="*/ 164 w 178"/>
                  <a:gd name="T5" fmla="*/ 144 h 320"/>
                  <a:gd name="T6" fmla="*/ 176 w 178"/>
                  <a:gd name="T7" fmla="*/ 98 h 320"/>
                  <a:gd name="T8" fmla="*/ 178 w 178"/>
                  <a:gd name="T9" fmla="*/ 87 h 320"/>
                  <a:gd name="T10" fmla="*/ 176 w 178"/>
                  <a:gd name="T11" fmla="*/ 71 h 320"/>
                  <a:gd name="T12" fmla="*/ 171 w 178"/>
                  <a:gd name="T13" fmla="*/ 54 h 320"/>
                  <a:gd name="T14" fmla="*/ 153 w 178"/>
                  <a:gd name="T15" fmla="*/ 26 h 320"/>
                  <a:gd name="T16" fmla="*/ 125 w 178"/>
                  <a:gd name="T17" fmla="*/ 7 h 320"/>
                  <a:gd name="T18" fmla="*/ 108 w 178"/>
                  <a:gd name="T19" fmla="*/ 3 h 320"/>
                  <a:gd name="T20" fmla="*/ 90 w 178"/>
                  <a:gd name="T21" fmla="*/ 0 h 320"/>
                  <a:gd name="T22" fmla="*/ 89 w 178"/>
                  <a:gd name="T23" fmla="*/ 0 h 320"/>
                  <a:gd name="T24" fmla="*/ 89 w 178"/>
                  <a:gd name="T25" fmla="*/ 0 h 320"/>
                  <a:gd name="T26" fmla="*/ 89 w 178"/>
                  <a:gd name="T27" fmla="*/ 0 h 320"/>
                  <a:gd name="T28" fmla="*/ 88 w 178"/>
                  <a:gd name="T29" fmla="*/ 0 h 320"/>
                  <a:gd name="T30" fmla="*/ 78 w 178"/>
                  <a:gd name="T31" fmla="*/ 1 h 320"/>
                  <a:gd name="T32" fmla="*/ 61 w 178"/>
                  <a:gd name="T33" fmla="*/ 4 h 320"/>
                  <a:gd name="T34" fmla="*/ 39 w 178"/>
                  <a:gd name="T35" fmla="*/ 15 h 320"/>
                  <a:gd name="T36" fmla="*/ 16 w 178"/>
                  <a:gd name="T37" fmla="*/ 39 h 320"/>
                  <a:gd name="T38" fmla="*/ 5 w 178"/>
                  <a:gd name="T39" fmla="*/ 62 h 320"/>
                  <a:gd name="T40" fmla="*/ 0 w 178"/>
                  <a:gd name="T41" fmla="*/ 79 h 320"/>
                  <a:gd name="T42" fmla="*/ 0 w 178"/>
                  <a:gd name="T43" fmla="*/ 87 h 320"/>
                  <a:gd name="T44" fmla="*/ 5 w 178"/>
                  <a:gd name="T45" fmla="*/ 111 h 320"/>
                  <a:gd name="T46" fmla="*/ 28 w 178"/>
                  <a:gd name="T47" fmla="*/ 181 h 320"/>
                  <a:gd name="T48" fmla="*/ 75 w 178"/>
                  <a:gd name="T49" fmla="*/ 291 h 320"/>
                  <a:gd name="T50" fmla="*/ 89 w 178"/>
                  <a:gd name="T51" fmla="*/ 320 h 320"/>
                  <a:gd name="T52" fmla="*/ 89 w 178"/>
                  <a:gd name="T53" fmla="*/ 40 h 320"/>
                  <a:gd name="T54" fmla="*/ 104 w 178"/>
                  <a:gd name="T55" fmla="*/ 43 h 320"/>
                  <a:gd name="T56" fmla="*/ 117 w 178"/>
                  <a:gd name="T57" fmla="*/ 51 h 320"/>
                  <a:gd name="T58" fmla="*/ 125 w 178"/>
                  <a:gd name="T59" fmla="*/ 64 h 320"/>
                  <a:gd name="T60" fmla="*/ 129 w 178"/>
                  <a:gd name="T61" fmla="*/ 80 h 320"/>
                  <a:gd name="T62" fmla="*/ 128 w 178"/>
                  <a:gd name="T63" fmla="*/ 87 h 320"/>
                  <a:gd name="T64" fmla="*/ 122 w 178"/>
                  <a:gd name="T65" fmla="*/ 102 h 320"/>
                  <a:gd name="T66" fmla="*/ 111 w 178"/>
                  <a:gd name="T67" fmla="*/ 113 h 320"/>
                  <a:gd name="T68" fmla="*/ 97 w 178"/>
                  <a:gd name="T69" fmla="*/ 119 h 320"/>
                  <a:gd name="T70" fmla="*/ 89 w 178"/>
                  <a:gd name="T71" fmla="*/ 119 h 320"/>
                  <a:gd name="T72" fmla="*/ 74 w 178"/>
                  <a:gd name="T73" fmla="*/ 116 h 320"/>
                  <a:gd name="T74" fmla="*/ 60 w 178"/>
                  <a:gd name="T75" fmla="*/ 108 h 320"/>
                  <a:gd name="T76" fmla="*/ 52 w 178"/>
                  <a:gd name="T77" fmla="*/ 96 h 320"/>
                  <a:gd name="T78" fmla="*/ 49 w 178"/>
                  <a:gd name="T79" fmla="*/ 80 h 320"/>
                  <a:gd name="T80" fmla="*/ 50 w 178"/>
                  <a:gd name="T81" fmla="*/ 72 h 320"/>
                  <a:gd name="T82" fmla="*/ 56 w 178"/>
                  <a:gd name="T83" fmla="*/ 58 h 320"/>
                  <a:gd name="T84" fmla="*/ 67 w 178"/>
                  <a:gd name="T85" fmla="*/ 47 h 320"/>
                  <a:gd name="T86" fmla="*/ 81 w 178"/>
                  <a:gd name="T87" fmla="*/ 40 h 320"/>
                  <a:gd name="T88" fmla="*/ 89 w 178"/>
                  <a:gd name="T89" fmla="*/ 4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" h="320">
                    <a:moveTo>
                      <a:pt x="89" y="320"/>
                    </a:moveTo>
                    <a:lnTo>
                      <a:pt x="89" y="320"/>
                    </a:lnTo>
                    <a:lnTo>
                      <a:pt x="103" y="291"/>
                    </a:lnTo>
                    <a:lnTo>
                      <a:pt x="133" y="221"/>
                    </a:lnTo>
                    <a:lnTo>
                      <a:pt x="150" y="181"/>
                    </a:lnTo>
                    <a:lnTo>
                      <a:pt x="164" y="144"/>
                    </a:lnTo>
                    <a:lnTo>
                      <a:pt x="173" y="111"/>
                    </a:lnTo>
                    <a:lnTo>
                      <a:pt x="176" y="98"/>
                    </a:lnTo>
                    <a:lnTo>
                      <a:pt x="178" y="87"/>
                    </a:lnTo>
                    <a:lnTo>
                      <a:pt x="178" y="87"/>
                    </a:lnTo>
                    <a:lnTo>
                      <a:pt x="178" y="79"/>
                    </a:lnTo>
                    <a:lnTo>
                      <a:pt x="176" y="71"/>
                    </a:lnTo>
                    <a:lnTo>
                      <a:pt x="173" y="62"/>
                    </a:lnTo>
                    <a:lnTo>
                      <a:pt x="171" y="54"/>
                    </a:lnTo>
                    <a:lnTo>
                      <a:pt x="162" y="39"/>
                    </a:lnTo>
                    <a:lnTo>
                      <a:pt x="153" y="26"/>
                    </a:lnTo>
                    <a:lnTo>
                      <a:pt x="139" y="15"/>
                    </a:lnTo>
                    <a:lnTo>
                      <a:pt x="125" y="7"/>
                    </a:lnTo>
                    <a:lnTo>
                      <a:pt x="117" y="4"/>
                    </a:lnTo>
                    <a:lnTo>
                      <a:pt x="108" y="3"/>
                    </a:lnTo>
                    <a:lnTo>
                      <a:pt x="100" y="1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78" y="1"/>
                    </a:lnTo>
                    <a:lnTo>
                      <a:pt x="70" y="3"/>
                    </a:lnTo>
                    <a:lnTo>
                      <a:pt x="61" y="4"/>
                    </a:lnTo>
                    <a:lnTo>
                      <a:pt x="53" y="7"/>
                    </a:lnTo>
                    <a:lnTo>
                      <a:pt x="39" y="15"/>
                    </a:lnTo>
                    <a:lnTo>
                      <a:pt x="25" y="26"/>
                    </a:lnTo>
                    <a:lnTo>
                      <a:pt x="16" y="39"/>
                    </a:lnTo>
                    <a:lnTo>
                      <a:pt x="7" y="54"/>
                    </a:lnTo>
                    <a:lnTo>
                      <a:pt x="5" y="62"/>
                    </a:lnTo>
                    <a:lnTo>
                      <a:pt x="2" y="71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2" y="98"/>
                    </a:lnTo>
                    <a:lnTo>
                      <a:pt x="5" y="111"/>
                    </a:lnTo>
                    <a:lnTo>
                      <a:pt x="14" y="144"/>
                    </a:lnTo>
                    <a:lnTo>
                      <a:pt x="28" y="181"/>
                    </a:lnTo>
                    <a:lnTo>
                      <a:pt x="45" y="221"/>
                    </a:lnTo>
                    <a:lnTo>
                      <a:pt x="75" y="291"/>
                    </a:lnTo>
                    <a:lnTo>
                      <a:pt x="89" y="320"/>
                    </a:lnTo>
                    <a:lnTo>
                      <a:pt x="89" y="320"/>
                    </a:lnTo>
                    <a:close/>
                    <a:moveTo>
                      <a:pt x="89" y="40"/>
                    </a:moveTo>
                    <a:lnTo>
                      <a:pt x="89" y="40"/>
                    </a:lnTo>
                    <a:lnTo>
                      <a:pt x="97" y="40"/>
                    </a:lnTo>
                    <a:lnTo>
                      <a:pt x="104" y="43"/>
                    </a:lnTo>
                    <a:lnTo>
                      <a:pt x="111" y="47"/>
                    </a:lnTo>
                    <a:lnTo>
                      <a:pt x="117" y="51"/>
                    </a:lnTo>
                    <a:lnTo>
                      <a:pt x="122" y="58"/>
                    </a:lnTo>
                    <a:lnTo>
                      <a:pt x="125" y="64"/>
                    </a:lnTo>
                    <a:lnTo>
                      <a:pt x="128" y="72"/>
                    </a:lnTo>
                    <a:lnTo>
                      <a:pt x="129" y="80"/>
                    </a:lnTo>
                    <a:lnTo>
                      <a:pt x="129" y="80"/>
                    </a:lnTo>
                    <a:lnTo>
                      <a:pt x="128" y="87"/>
                    </a:lnTo>
                    <a:lnTo>
                      <a:pt x="125" y="96"/>
                    </a:lnTo>
                    <a:lnTo>
                      <a:pt x="122" y="102"/>
                    </a:lnTo>
                    <a:lnTo>
                      <a:pt x="117" y="108"/>
                    </a:lnTo>
                    <a:lnTo>
                      <a:pt x="111" y="113"/>
                    </a:lnTo>
                    <a:lnTo>
                      <a:pt x="104" y="116"/>
                    </a:lnTo>
                    <a:lnTo>
                      <a:pt x="97" y="119"/>
                    </a:lnTo>
                    <a:lnTo>
                      <a:pt x="89" y="119"/>
                    </a:lnTo>
                    <a:lnTo>
                      <a:pt x="89" y="119"/>
                    </a:lnTo>
                    <a:lnTo>
                      <a:pt x="81" y="119"/>
                    </a:lnTo>
                    <a:lnTo>
                      <a:pt x="74" y="116"/>
                    </a:lnTo>
                    <a:lnTo>
                      <a:pt x="67" y="113"/>
                    </a:lnTo>
                    <a:lnTo>
                      <a:pt x="60" y="108"/>
                    </a:lnTo>
                    <a:lnTo>
                      <a:pt x="56" y="102"/>
                    </a:lnTo>
                    <a:lnTo>
                      <a:pt x="52" y="96"/>
                    </a:lnTo>
                    <a:lnTo>
                      <a:pt x="50" y="87"/>
                    </a:lnTo>
                    <a:lnTo>
                      <a:pt x="49" y="80"/>
                    </a:lnTo>
                    <a:lnTo>
                      <a:pt x="49" y="80"/>
                    </a:lnTo>
                    <a:lnTo>
                      <a:pt x="50" y="72"/>
                    </a:lnTo>
                    <a:lnTo>
                      <a:pt x="52" y="64"/>
                    </a:lnTo>
                    <a:lnTo>
                      <a:pt x="56" y="58"/>
                    </a:lnTo>
                    <a:lnTo>
                      <a:pt x="60" y="51"/>
                    </a:lnTo>
                    <a:lnTo>
                      <a:pt x="67" y="47"/>
                    </a:lnTo>
                    <a:lnTo>
                      <a:pt x="74" y="43"/>
                    </a:lnTo>
                    <a:lnTo>
                      <a:pt x="81" y="40"/>
                    </a:lnTo>
                    <a:lnTo>
                      <a:pt x="89" y="40"/>
                    </a:lnTo>
                    <a:lnTo>
                      <a:pt x="89" y="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TextBox 53"/>
          <p:cNvSpPr txBox="1">
            <a:spLocks noChangeArrowheads="1"/>
          </p:cNvSpPr>
          <p:nvPr/>
        </p:nvSpPr>
        <p:spPr bwMode="auto">
          <a:xfrm>
            <a:off x="5874568" y="2467238"/>
            <a:ext cx="2413261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做兄弟团队的强后盾</a:t>
            </a:r>
            <a:endParaRPr lang="zh-CN" altLang="en-US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cs typeface="宋体" panose="02010600030101010101" pitchFamily="2" charset="-122"/>
                <a:sym typeface="+mn-ea"/>
              </a:rPr>
              <a:t>项目计划承诺、技术预研、高质量交付</a:t>
            </a:r>
            <a:endParaRPr lang="zh-CN" altLang="en-US" sz="1000" b="1" kern="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94444E-6 -1.23457E-6 C 0.01198 -0.03179 0.02969 -0.19105 0.05469 -0.19105 C 0.09167 -0.19105 0.1217 -0.1429 0.1217 -0.08271 C 0.1217 -0.06296 0.11875 -0.04537 0.11268 -0.02932 C 0.11372 -0.02932 -0.0033 0.2108 -0.0033 0.21266 C -0.0033 0.2108 -0.12031 -0.02932 -0.11927 -0.02932 C -0.12535 -0.04537 -0.1283 -0.06296 -0.1283 -0.08271 C -0.1283 -0.1429 -0.09826 -0.19105 -0.06024 -0.19105 C -0.03628 -0.19105 -0.01198 -0.03179 -1.94444E-6 -1.23457E-6 Z " pathEditMode="relative" rAng="0" ptsTypes="fffffffff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108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2" grpId="0"/>
      <p:bldP spid="43" grpId="0"/>
      <p:bldP spid="4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团队成长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885494" y="659073"/>
            <a:ext cx="13004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沟通、协作、分享</a:t>
            </a:r>
            <a:endParaRPr lang="zh-CN" altLang="fr-FR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04875" y="3363595"/>
            <a:ext cx="1675130" cy="685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技术分享、内部培训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营造乐于分享、互学互助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组内组间交叉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12745" y="3363595"/>
            <a:ext cx="1661795" cy="685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组间拉通、统一设计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增强可扩展性，易定制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去除无效沟通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25670" y="3371850"/>
            <a:ext cx="1590675" cy="685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业务组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底层组拉通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鼓励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扩大共性功能的分工协作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83045" y="3371850"/>
            <a:ext cx="1622425" cy="685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产品特殊性，鼓励组员多输出有影响力的行业技术博客、推广文章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83076" y="1419622"/>
            <a:ext cx="1697385" cy="1697385"/>
            <a:chOff x="1278794" y="3334906"/>
            <a:chExt cx="914014" cy="914014"/>
          </a:xfrm>
        </p:grpSpPr>
        <p:grpSp>
          <p:nvGrpSpPr>
            <p:cNvPr id="64" name="组合 63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1521458" y="3585380"/>
              <a:ext cx="426737" cy="457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746134" y="1423332"/>
            <a:ext cx="1697385" cy="1697385"/>
            <a:chOff x="1278794" y="3334906"/>
            <a:chExt cx="914014" cy="914014"/>
          </a:xfrm>
        </p:grpSpPr>
        <p:grpSp>
          <p:nvGrpSpPr>
            <p:cNvPr id="69" name="组合 68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7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1521457" y="3583382"/>
              <a:ext cx="426737" cy="457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提升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效率</a:t>
              </a:r>
              <a:endPara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688516" y="1419622"/>
            <a:ext cx="1697385" cy="1697385"/>
            <a:chOff x="1278794" y="3334906"/>
            <a:chExt cx="914014" cy="914014"/>
          </a:xfrm>
        </p:grpSpPr>
        <p:grpSp>
          <p:nvGrpSpPr>
            <p:cNvPr id="74" name="组合 73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6" name="同心圆 7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521457" y="3585380"/>
              <a:ext cx="426737" cy="457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协同</a:t>
              </a:r>
              <a:endPara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作战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619031" y="1426497"/>
            <a:ext cx="1697385" cy="1697385"/>
            <a:chOff x="1278794" y="3334906"/>
            <a:chExt cx="914014" cy="914014"/>
          </a:xfrm>
        </p:grpSpPr>
        <p:grpSp>
          <p:nvGrpSpPr>
            <p:cNvPr id="79" name="组合 78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1" name="同心圆 8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21460" y="3581678"/>
              <a:ext cx="426737" cy="654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zh-CN" sz="24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扩大</a:t>
              </a:r>
              <a:endParaRPr lang="zh-CN" altLang="zh-CN" sz="24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zh-CN" sz="24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</a:t>
              </a:r>
              <a:endParaRPr lang="zh-CN" altLang="zh-CN" sz="24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椭圆 82"/>
          <p:cNvSpPr/>
          <p:nvPr/>
        </p:nvSpPr>
        <p:spPr>
          <a:xfrm>
            <a:off x="824277" y="1275606"/>
            <a:ext cx="645364" cy="6453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84" name="椭圆 83"/>
          <p:cNvSpPr/>
          <p:nvPr/>
        </p:nvSpPr>
        <p:spPr>
          <a:xfrm>
            <a:off x="2783180" y="1275606"/>
            <a:ext cx="645364" cy="64536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85" name="椭圆 84"/>
          <p:cNvSpPr/>
          <p:nvPr/>
        </p:nvSpPr>
        <p:spPr>
          <a:xfrm>
            <a:off x="4760524" y="1282151"/>
            <a:ext cx="645364" cy="64536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86" name="椭圆 85"/>
          <p:cNvSpPr/>
          <p:nvPr/>
        </p:nvSpPr>
        <p:spPr>
          <a:xfrm>
            <a:off x="6707078" y="1282151"/>
            <a:ext cx="645364" cy="64536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87" name="Freeform 34"/>
          <p:cNvSpPr>
            <a:spLocks noEditPoints="1"/>
          </p:cNvSpPr>
          <p:nvPr/>
        </p:nvSpPr>
        <p:spPr bwMode="auto">
          <a:xfrm>
            <a:off x="1000830" y="1426497"/>
            <a:ext cx="334257" cy="343054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88" name="Freeform 26"/>
          <p:cNvSpPr>
            <a:spLocks noEditPoints="1"/>
          </p:cNvSpPr>
          <p:nvPr/>
        </p:nvSpPr>
        <p:spPr bwMode="auto">
          <a:xfrm>
            <a:off x="2952968" y="1447247"/>
            <a:ext cx="305788" cy="302082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89" name="Freeform 35"/>
          <p:cNvSpPr>
            <a:spLocks noEditPoints="1"/>
          </p:cNvSpPr>
          <p:nvPr/>
        </p:nvSpPr>
        <p:spPr bwMode="auto">
          <a:xfrm>
            <a:off x="6895784" y="1463543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90" name="Freeform 20"/>
          <p:cNvSpPr>
            <a:spLocks noEditPoints="1"/>
          </p:cNvSpPr>
          <p:nvPr/>
        </p:nvSpPr>
        <p:spPr bwMode="auto">
          <a:xfrm>
            <a:off x="4949998" y="1419622"/>
            <a:ext cx="287664" cy="361960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/>
          <p:bldP spid="60" grpId="0"/>
          <p:bldP spid="61" grpId="0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 animBg="1"/>
          <p:bldP spid="89" grpId="0" animBg="1"/>
          <p:bldP spid="9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/>
          <p:bldP spid="60" grpId="0"/>
          <p:bldP spid="61" grpId="0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 animBg="1"/>
          <p:bldP spid="89" grpId="0" animBg="1"/>
          <p:bldP spid="90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个人成长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193344" y="659073"/>
            <a:ext cx="26847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学习、积累、成长</a:t>
            </a:r>
            <a:r>
              <a:rPr lang="en-US" altLang="zh-CN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高效工作、快乐生活</a:t>
            </a:r>
            <a:endParaRPr lang="zh-CN" altLang="en-US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74" name="Rectangle 12"/>
          <p:cNvSpPr/>
          <p:nvPr/>
        </p:nvSpPr>
        <p:spPr>
          <a:xfrm>
            <a:off x="4975860" y="2065020"/>
            <a:ext cx="3001010" cy="78740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924425" y="1136015"/>
            <a:ext cx="318389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学习移动平台特性，补齐短板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学习底层代码，多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学习阿里云上下游业务，快速融入大团队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32" y="1203598"/>
            <a:ext cx="2232359" cy="2895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7" name="组合 76"/>
          <p:cNvGrpSpPr/>
          <p:nvPr/>
        </p:nvGrpSpPr>
        <p:grpSpPr>
          <a:xfrm>
            <a:off x="3761720" y="3505631"/>
            <a:ext cx="1062320" cy="1010920"/>
            <a:chOff x="2226588" y="2112361"/>
            <a:chExt cx="997900" cy="950136"/>
          </a:xfrm>
        </p:grpSpPr>
        <p:grpSp>
          <p:nvGrpSpPr>
            <p:cNvPr id="78" name="组合 77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0" name="同心圆 7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/>
              </a:p>
            </p:txBody>
          </p:sp>
        </p:grpSp>
        <p:sp>
          <p:nvSpPr>
            <p:cNvPr id="4" name="TextBox 78"/>
            <p:cNvSpPr txBox="1"/>
            <p:nvPr/>
          </p:nvSpPr>
          <p:spPr>
            <a:xfrm>
              <a:off x="2226588" y="2324683"/>
              <a:ext cx="997900" cy="5332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ctr"/>
              <a:r>
                <a:rPr lang="zh-CN" altLang="en-US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endPara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积累</a:t>
              </a:r>
              <a:endPara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61720" y="1131843"/>
            <a:ext cx="951862" cy="906303"/>
            <a:chOff x="2226588" y="2112361"/>
            <a:chExt cx="997900" cy="950136"/>
          </a:xfrm>
        </p:grpSpPr>
        <p:grpSp>
          <p:nvGrpSpPr>
            <p:cNvPr id="6" name="组合 5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/>
              </a:p>
            </p:txBody>
          </p:sp>
        </p:grpSp>
        <p:sp>
          <p:nvSpPr>
            <p:cNvPr id="9" name="TextBox 94"/>
            <p:cNvSpPr txBox="1"/>
            <p:nvPr/>
          </p:nvSpPr>
          <p:spPr>
            <a:xfrm>
              <a:off x="2226588" y="2324683"/>
              <a:ext cx="997900" cy="5951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ctr"/>
              <a:r>
                <a:rPr lang="zh-CN" altLang="en-US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761720" y="2288971"/>
            <a:ext cx="1062320" cy="1010920"/>
            <a:chOff x="2226588" y="2112361"/>
            <a:chExt cx="997900" cy="950136"/>
          </a:xfrm>
        </p:grpSpPr>
        <p:grpSp>
          <p:nvGrpSpPr>
            <p:cNvPr id="110" name="组合 109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2226588" y="2324683"/>
              <a:ext cx="997900" cy="5332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ctr"/>
              <a:r>
                <a:rPr lang="zh-CN" altLang="en-US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发挥</a:t>
              </a:r>
              <a:endPara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  <a:endPara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82"/>
          <p:cNvSpPr txBox="1"/>
          <p:nvPr/>
        </p:nvSpPr>
        <p:spPr>
          <a:xfrm>
            <a:off x="4907915" y="2339340"/>
            <a:ext cx="297751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发挥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经验，帮助底层组提升质量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发挥直播推流经验，增强产品竞争力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帮助组长成长为骨干、解决疑难问题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82"/>
          <p:cNvSpPr txBox="1"/>
          <p:nvPr/>
        </p:nvSpPr>
        <p:spPr>
          <a:xfrm>
            <a:off x="4963160" y="3686175"/>
            <a:ext cx="326136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多输出经验文档，扩大积累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努力成为全栈工程师和端到端技术架构师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59350" y="3268345"/>
            <a:ext cx="3001010" cy="78740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2"/>
          <p:cNvSpPr/>
          <p:nvPr/>
        </p:nvSpPr>
        <p:spPr>
          <a:xfrm>
            <a:off x="4942840" y="4399915"/>
            <a:ext cx="3001010" cy="78740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nimBg="1"/>
      <p:bldP spid="83" grpId="0"/>
      <p:bldP spid="10" grpId="0"/>
      <p:bldP spid="12" grpId="0"/>
      <p:bldP spid="13" grpId="0" bldLvl="0" animBg="1"/>
      <p:bldP spid="1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欢迎提问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5189591" y="2424625"/>
            <a:ext cx="1062320" cy="1011474"/>
            <a:chOff x="2243309" y="2112361"/>
            <a:chExt cx="997900" cy="950136"/>
          </a:xfrm>
        </p:grpSpPr>
        <p:grpSp>
          <p:nvGrpSpPr>
            <p:cNvPr id="79" name="组合 78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1" name="同心圆 8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2243309" y="2384040"/>
              <a:ext cx="997900" cy="5204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WHY</a:t>
              </a:r>
              <a:endParaRPr lang="en-US" altLang="zh-CN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085740" y="2424625"/>
            <a:ext cx="1062320" cy="1011474"/>
            <a:chOff x="2243309" y="2112361"/>
            <a:chExt cx="997900" cy="950136"/>
          </a:xfrm>
        </p:grpSpPr>
        <p:grpSp>
          <p:nvGrpSpPr>
            <p:cNvPr id="73" name="组合 72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5" name="同心圆 7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2243309" y="2384040"/>
              <a:ext cx="997900" cy="5204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</a:t>
              </a:r>
              <a:endParaRPr lang="en-US" altLang="zh-CN" b="1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987820" y="2424625"/>
            <a:ext cx="1062320" cy="1011474"/>
            <a:chOff x="2243309" y="2112361"/>
            <a:chExt cx="997900" cy="950136"/>
          </a:xfrm>
        </p:grpSpPr>
        <p:grpSp>
          <p:nvGrpSpPr>
            <p:cNvPr id="68" name="组合 67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0" name="同心圆 6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2243309" y="2384040"/>
              <a:ext cx="997900" cy="5204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WHO</a:t>
              </a:r>
              <a:endParaRPr lang="en-US" altLang="zh-CN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872100" y="2424625"/>
            <a:ext cx="1062320" cy="1011474"/>
            <a:chOff x="2243309" y="2112361"/>
            <a:chExt cx="997900" cy="950136"/>
          </a:xfrm>
        </p:grpSpPr>
        <p:grpSp>
          <p:nvGrpSpPr>
            <p:cNvPr id="63" name="组合 62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5" name="同心圆 6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43309" y="2384040"/>
              <a:ext cx="997900" cy="5204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WHEN</a:t>
              </a:r>
              <a:endParaRPr lang="en-US" altLang="zh-CN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55572" y="2424625"/>
            <a:ext cx="1062320" cy="1011474"/>
            <a:chOff x="2243309" y="2112361"/>
            <a:chExt cx="997900" cy="950136"/>
          </a:xfrm>
        </p:grpSpPr>
        <p:grpSp>
          <p:nvGrpSpPr>
            <p:cNvPr id="58" name="组合 57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0" name="同心圆 5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243309" y="2384040"/>
              <a:ext cx="997900" cy="5204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</a:t>
              </a:r>
              <a:endPara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190912" y="1233696"/>
            <a:ext cx="295718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欢迎提问</a:t>
            </a:r>
            <a:endParaRPr lang="en-US" sz="3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87755" y="3826510"/>
            <a:ext cx="73025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做事态度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22" y="1087698"/>
            <a:ext cx="2780174" cy="3828837"/>
          </a:xfrm>
          <a:prstGeom prst="rect">
            <a:avLst/>
          </a:prstGeom>
        </p:spPr>
      </p:pic>
      <p:sp>
        <p:nvSpPr>
          <p:cNvPr id="2" name="TextBox 86"/>
          <p:cNvSpPr txBox="1"/>
          <p:nvPr/>
        </p:nvSpPr>
        <p:spPr>
          <a:xfrm>
            <a:off x="2759075" y="4148455"/>
            <a:ext cx="73025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管理者角度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6"/>
          <p:cNvSpPr txBox="1"/>
          <p:nvPr/>
        </p:nvSpPr>
        <p:spPr>
          <a:xfrm>
            <a:off x="4124325" y="4148455"/>
            <a:ext cx="73025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技术能力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86"/>
          <p:cNvSpPr txBox="1"/>
          <p:nvPr/>
        </p:nvSpPr>
        <p:spPr>
          <a:xfrm>
            <a:off x="2900045" y="3826510"/>
            <a:ext cx="879475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多媒体框架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86"/>
          <p:cNvSpPr txBox="1"/>
          <p:nvPr/>
        </p:nvSpPr>
        <p:spPr>
          <a:xfrm>
            <a:off x="2028825" y="3826510"/>
            <a:ext cx="73025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开发者角度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86"/>
          <p:cNvSpPr txBox="1"/>
          <p:nvPr/>
        </p:nvSpPr>
        <p:spPr>
          <a:xfrm>
            <a:off x="1497965" y="4165600"/>
            <a:ext cx="73025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全线拉通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Rectangle 53"/>
          <p:cNvSpPr/>
          <p:nvPr/>
        </p:nvSpPr>
        <p:spPr>
          <a:xfrm>
            <a:off x="1568450" y="1943100"/>
            <a:ext cx="3869055" cy="36195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r>
              <a:rPr lang="zh-CN" alt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感谢各位主管莅临指导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请多指教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86"/>
          <p:cNvSpPr txBox="1"/>
          <p:nvPr/>
        </p:nvSpPr>
        <p:spPr>
          <a:xfrm>
            <a:off x="3843655" y="3818255"/>
            <a:ext cx="173609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事件驱动、半同步半异步框架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 decel="100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7" grpId="0"/>
      <p:bldP spid="2" grpId="0"/>
      <p:bldP spid="3" grpId="0"/>
      <p:bldP spid="4" grpId="0"/>
      <p:bldP spid="5" grpId="0"/>
      <p:bldP spid="6" grpId="0"/>
      <p:bldP spid="8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Line"/>
          <p:cNvCxnSpPr/>
          <p:nvPr/>
        </p:nvCxnSpPr>
        <p:spPr>
          <a:xfrm rot="14400000" flipH="1" flipV="1">
            <a:off x="3280229" y="1365685"/>
            <a:ext cx="613193" cy="530420"/>
          </a:xfrm>
          <a:prstGeom prst="line">
            <a:avLst/>
          </a:prstGeom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  <a:scene3d>
            <a:camera prst="orthographicFront">
              <a:rot lat="0" lon="0" rev="20999999"/>
            </a:camera>
            <a:lightRig rig="threePt" dir="t"/>
          </a:scene3d>
        </p:spPr>
      </p:cxnSp>
      <p:cxnSp>
        <p:nvCxnSpPr>
          <p:cNvPr id="177" name="Line"/>
          <p:cNvCxnSpPr/>
          <p:nvPr/>
        </p:nvCxnSpPr>
        <p:spPr>
          <a:xfrm rot="17100000" flipH="1" flipV="1">
            <a:off x="4001885" y="1879243"/>
            <a:ext cx="613193" cy="530420"/>
          </a:xfrm>
          <a:prstGeom prst="line">
            <a:avLst/>
          </a:prstGeom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</p:spPr>
      </p:cxnSp>
      <p:cxnSp>
        <p:nvCxnSpPr>
          <p:cNvPr id="178" name="Line"/>
          <p:cNvCxnSpPr/>
          <p:nvPr/>
        </p:nvCxnSpPr>
        <p:spPr>
          <a:xfrm rot="19800000" flipH="1" flipV="1">
            <a:off x="4065173" y="2787659"/>
            <a:ext cx="613193" cy="530420"/>
          </a:xfrm>
          <a:prstGeom prst="line">
            <a:avLst/>
          </a:prstGeom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</p:spPr>
      </p:cxnSp>
      <p:cxnSp>
        <p:nvCxnSpPr>
          <p:cNvPr id="179" name="Line"/>
          <p:cNvCxnSpPr/>
          <p:nvPr/>
        </p:nvCxnSpPr>
        <p:spPr>
          <a:xfrm rot="900000" flipH="1" flipV="1">
            <a:off x="3694091" y="3422089"/>
            <a:ext cx="613193" cy="530420"/>
          </a:xfrm>
          <a:prstGeom prst="line">
            <a:avLst/>
          </a:prstGeom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</p:spPr>
      </p:cxnSp>
      <p:grpSp>
        <p:nvGrpSpPr>
          <p:cNvPr id="3" name="组合 2"/>
          <p:cNvGrpSpPr/>
          <p:nvPr/>
        </p:nvGrpSpPr>
        <p:grpSpPr>
          <a:xfrm>
            <a:off x="2312265" y="1869576"/>
            <a:ext cx="1854306" cy="1854302"/>
            <a:chOff x="2312265" y="1869576"/>
            <a:chExt cx="1854306" cy="1854302"/>
          </a:xfrm>
        </p:grpSpPr>
        <p:grpSp>
          <p:nvGrpSpPr>
            <p:cNvPr id="68" name="组合 67"/>
            <p:cNvGrpSpPr/>
            <p:nvPr/>
          </p:nvGrpSpPr>
          <p:grpSpPr>
            <a:xfrm>
              <a:off x="2312265" y="1869576"/>
              <a:ext cx="1854306" cy="185430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9" name="同心圆 6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2594564" y="2521808"/>
              <a:ext cx="125735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4465320" y="730885"/>
            <a:ext cx="1703705" cy="379730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en-US" altLang="zh-CN" sz="18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076056" y="4155420"/>
            <a:ext cx="2614580" cy="379730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未来工作规划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02224" y="482964"/>
            <a:ext cx="864652" cy="864650"/>
            <a:chOff x="3402224" y="483518"/>
            <a:chExt cx="864652" cy="864650"/>
          </a:xfrm>
        </p:grpSpPr>
        <p:grpSp>
          <p:nvGrpSpPr>
            <p:cNvPr id="150" name="组合 149"/>
            <p:cNvGrpSpPr/>
            <p:nvPr/>
          </p:nvGrpSpPr>
          <p:grpSpPr>
            <a:xfrm>
              <a:off x="3402224" y="483518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1" name="同心圆 1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3" name="TextBox 152"/>
            <p:cNvSpPr txBox="1"/>
            <p:nvPr/>
          </p:nvSpPr>
          <p:spPr>
            <a:xfrm>
              <a:off x="3542275" y="731177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67944" y="3874219"/>
            <a:ext cx="864652" cy="864650"/>
            <a:chOff x="4067944" y="3874219"/>
            <a:chExt cx="864652" cy="864650"/>
          </a:xfrm>
        </p:grpSpPr>
        <p:grpSp>
          <p:nvGrpSpPr>
            <p:cNvPr id="162" name="组合 161"/>
            <p:cNvGrpSpPr/>
            <p:nvPr/>
          </p:nvGrpSpPr>
          <p:grpSpPr>
            <a:xfrm>
              <a:off x="4067944" y="3874219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3" name="同心圆 16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4207995" y="4121878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15080" y="1779662"/>
            <a:ext cx="948608" cy="948606"/>
            <a:chOff x="815080" y="1779662"/>
            <a:chExt cx="948608" cy="948606"/>
          </a:xfrm>
        </p:grpSpPr>
        <p:grpSp>
          <p:nvGrpSpPr>
            <p:cNvPr id="167" name="组合 166"/>
            <p:cNvGrpSpPr/>
            <p:nvPr/>
          </p:nvGrpSpPr>
          <p:grpSpPr>
            <a:xfrm>
              <a:off x="815080" y="1779662"/>
              <a:ext cx="948608" cy="948606"/>
              <a:chOff x="304800" y="673100"/>
              <a:chExt cx="4000500" cy="4000500"/>
            </a:xfrm>
            <a:solidFill>
              <a:schemeClr val="tx1"/>
            </a:solidFill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9" name="同心圆 16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1" name="Freeform 41"/>
            <p:cNvSpPr>
              <a:spLocks noEditPoints="1"/>
            </p:cNvSpPr>
            <p:nvPr/>
          </p:nvSpPr>
          <p:spPr bwMode="auto">
            <a:xfrm>
              <a:off x="1043608" y="1995686"/>
              <a:ext cx="487350" cy="443324"/>
            </a:xfrm>
            <a:custGeom>
              <a:avLst/>
              <a:gdLst>
                <a:gd name="T0" fmla="*/ 2147483647 w 67"/>
                <a:gd name="T1" fmla="*/ 124018912 h 60"/>
                <a:gd name="T2" fmla="*/ 2147483647 w 67"/>
                <a:gd name="T3" fmla="*/ 0 h 60"/>
                <a:gd name="T4" fmla="*/ 2147483647 w 67"/>
                <a:gd name="T5" fmla="*/ 0 h 60"/>
                <a:gd name="T6" fmla="*/ 2147483647 w 67"/>
                <a:gd name="T7" fmla="*/ 124018912 h 60"/>
                <a:gd name="T8" fmla="*/ 2147483647 w 67"/>
                <a:gd name="T9" fmla="*/ 310059138 h 60"/>
                <a:gd name="T10" fmla="*/ 2147483647 w 67"/>
                <a:gd name="T11" fmla="*/ 868156039 h 60"/>
                <a:gd name="T12" fmla="*/ 2147483647 w 67"/>
                <a:gd name="T13" fmla="*/ 124018912 h 60"/>
                <a:gd name="T14" fmla="*/ 2147483647 w 67"/>
                <a:gd name="T15" fmla="*/ 1922344337 h 60"/>
                <a:gd name="T16" fmla="*/ 2147483647 w 67"/>
                <a:gd name="T17" fmla="*/ 124018912 h 60"/>
                <a:gd name="T18" fmla="*/ 1902898002 w 67"/>
                <a:gd name="T19" fmla="*/ 124018912 h 60"/>
                <a:gd name="T20" fmla="*/ 122771150 w 67"/>
                <a:gd name="T21" fmla="*/ 1922344337 h 60"/>
                <a:gd name="T22" fmla="*/ 122771150 w 67"/>
                <a:gd name="T23" fmla="*/ 2147483647 h 60"/>
                <a:gd name="T24" fmla="*/ 245534466 w 67"/>
                <a:gd name="T25" fmla="*/ 2147483647 h 60"/>
                <a:gd name="T26" fmla="*/ 429691207 w 67"/>
                <a:gd name="T27" fmla="*/ 2147483647 h 60"/>
                <a:gd name="T28" fmla="*/ 2087055172 w 67"/>
                <a:gd name="T29" fmla="*/ 558097024 h 60"/>
                <a:gd name="T30" fmla="*/ 2147483647 w 67"/>
                <a:gd name="T31" fmla="*/ 2147483647 h 60"/>
                <a:gd name="T32" fmla="*/ 2147483647 w 67"/>
                <a:gd name="T33" fmla="*/ 2147483647 h 60"/>
                <a:gd name="T34" fmla="*/ 2147483647 w 67"/>
                <a:gd name="T35" fmla="*/ 1922344337 h 60"/>
                <a:gd name="T36" fmla="*/ 552454614 w 67"/>
                <a:gd name="T37" fmla="*/ 2147483647 h 60"/>
                <a:gd name="T38" fmla="*/ 552454614 w 67"/>
                <a:gd name="T39" fmla="*/ 2147483647 h 60"/>
                <a:gd name="T40" fmla="*/ 797989019 w 67"/>
                <a:gd name="T41" fmla="*/ 2147483647 h 60"/>
                <a:gd name="T42" fmla="*/ 1718749157 w 67"/>
                <a:gd name="T43" fmla="*/ 2147483647 h 60"/>
                <a:gd name="T44" fmla="*/ 1718749157 w 67"/>
                <a:gd name="T45" fmla="*/ 2147483647 h 60"/>
                <a:gd name="T46" fmla="*/ 1780134717 w 67"/>
                <a:gd name="T47" fmla="*/ 2147483647 h 60"/>
                <a:gd name="T48" fmla="*/ 2147483647 w 67"/>
                <a:gd name="T49" fmla="*/ 2147483647 h 60"/>
                <a:gd name="T50" fmla="*/ 2147483647 w 67"/>
                <a:gd name="T51" fmla="*/ 2147483647 h 60"/>
                <a:gd name="T52" fmla="*/ 2147483647 w 67"/>
                <a:gd name="T53" fmla="*/ 2147483647 h 60"/>
                <a:gd name="T54" fmla="*/ 2147483647 w 67"/>
                <a:gd name="T55" fmla="*/ 2147483647 h 60"/>
                <a:gd name="T56" fmla="*/ 2147483647 w 67"/>
                <a:gd name="T57" fmla="*/ 2147483647 h 60"/>
                <a:gd name="T58" fmla="*/ 2147483647 w 67"/>
                <a:gd name="T59" fmla="*/ 2147483647 h 60"/>
                <a:gd name="T60" fmla="*/ 2087055172 w 67"/>
                <a:gd name="T61" fmla="*/ 806142661 h 60"/>
                <a:gd name="T62" fmla="*/ 552454614 w 67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7"/>
                <a:gd name="T97" fmla="*/ 0 h 60"/>
                <a:gd name="T98" fmla="*/ 67 w 67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7" h="60">
                  <a:moveTo>
                    <a:pt x="53" y="2"/>
                  </a:moveTo>
                  <a:cubicBezTo>
                    <a:pt x="53" y="1"/>
                    <a:pt x="52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3" y="14"/>
                    <a:pt x="53" y="14"/>
                    <a:pt x="53" y="14"/>
                  </a:cubicBezTo>
                  <a:lnTo>
                    <a:pt x="53" y="2"/>
                  </a:lnTo>
                  <a:close/>
                  <a:moveTo>
                    <a:pt x="66" y="31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5" y="0"/>
                    <a:pt x="33" y="0"/>
                    <a:pt x="31" y="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0" y="35"/>
                    <a:pt x="2" y="36"/>
                  </a:cubicBezTo>
                  <a:cubicBezTo>
                    <a:pt x="2" y="37"/>
                    <a:pt x="3" y="37"/>
                    <a:pt x="4" y="37"/>
                  </a:cubicBezTo>
                  <a:cubicBezTo>
                    <a:pt x="5" y="37"/>
                    <a:pt x="6" y="37"/>
                    <a:pt x="7" y="3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2" y="38"/>
                    <a:pt x="65" y="38"/>
                    <a:pt x="66" y="36"/>
                  </a:cubicBezTo>
                  <a:cubicBezTo>
                    <a:pt x="67" y="35"/>
                    <a:pt x="67" y="33"/>
                    <a:pt x="66" y="31"/>
                  </a:cubicBezTo>
                  <a:close/>
                  <a:moveTo>
                    <a:pt x="9" y="37"/>
                  </a:moveTo>
                  <a:cubicBezTo>
                    <a:pt x="9" y="57"/>
                    <a:pt x="9" y="57"/>
                    <a:pt x="9" y="57"/>
                  </a:cubicBezTo>
                  <a:cubicBezTo>
                    <a:pt x="9" y="59"/>
                    <a:pt x="11" y="60"/>
                    <a:pt x="13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9" y="41"/>
                    <a:pt x="29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9" y="41"/>
                    <a:pt x="39" y="42"/>
                    <a:pt x="39" y="42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60"/>
                    <a:pt x="58" y="59"/>
                    <a:pt x="58" y="57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34" y="13"/>
                    <a:pt x="34" y="13"/>
                    <a:pt x="34" y="13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5414010" y="1667510"/>
            <a:ext cx="1669415" cy="379730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工作成果展示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371735" y="1419622"/>
            <a:ext cx="864652" cy="864650"/>
            <a:chOff x="4515751" y="1419068"/>
            <a:chExt cx="864652" cy="864650"/>
          </a:xfrm>
        </p:grpSpPr>
        <p:grpSp>
          <p:nvGrpSpPr>
            <p:cNvPr id="154" name="组合 153"/>
            <p:cNvGrpSpPr/>
            <p:nvPr/>
          </p:nvGrpSpPr>
          <p:grpSpPr>
            <a:xfrm>
              <a:off x="4515751" y="1419068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5" name="同心圆 15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椭圆 15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655802" y="1666727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5618016" y="3034973"/>
            <a:ext cx="2614580" cy="379730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成长与收获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21716" y="2734782"/>
            <a:ext cx="864652" cy="864650"/>
            <a:chOff x="4788024" y="2734782"/>
            <a:chExt cx="864652" cy="864650"/>
          </a:xfrm>
        </p:grpSpPr>
        <p:grpSp>
          <p:nvGrpSpPr>
            <p:cNvPr id="158" name="组合 157"/>
            <p:cNvGrpSpPr/>
            <p:nvPr/>
          </p:nvGrpSpPr>
          <p:grpSpPr>
            <a:xfrm>
              <a:off x="4788024" y="2734782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9" name="同心圆 15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椭圆 15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TextBox 160"/>
            <p:cNvSpPr txBox="1"/>
            <p:nvPr/>
          </p:nvSpPr>
          <p:spPr>
            <a:xfrm>
              <a:off x="4928075" y="2982441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4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54437" y="1563638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411760" y="1822632"/>
            <a:ext cx="1257356" cy="717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2549" y="1563638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419872" y="1822632"/>
            <a:ext cx="125735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398652" y="1563638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355976" y="1822632"/>
            <a:ext cx="1257356" cy="717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5406765" y="1563638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364088" y="1822632"/>
            <a:ext cx="1257356" cy="717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46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851922" y="1594327"/>
            <a:ext cx="2011680" cy="152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en-US" altLang="zh-CN" sz="36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635896" y="1507714"/>
            <a:ext cx="0" cy="19244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17896" y="3101798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123728" y="1579724"/>
            <a:ext cx="1197175" cy="1197175"/>
            <a:chOff x="1068965" y="491752"/>
            <a:chExt cx="1197175" cy="1197175"/>
          </a:xfrm>
        </p:grpSpPr>
        <p:grpSp>
          <p:nvGrpSpPr>
            <p:cNvPr id="38" name="组合 37"/>
            <p:cNvGrpSpPr/>
            <p:nvPr/>
          </p:nvGrpSpPr>
          <p:grpSpPr>
            <a:xfrm>
              <a:off x="1068965" y="49175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KSO_Shape"/>
            <p:cNvSpPr/>
            <p:nvPr/>
          </p:nvSpPr>
          <p:spPr bwMode="auto">
            <a:xfrm>
              <a:off x="1288029" y="829734"/>
              <a:ext cx="759046" cy="521208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基本简介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37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275862" y="2859602"/>
            <a:ext cx="881259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个人博客</a:t>
            </a:r>
            <a:endParaRPr 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</a:endParaRPr>
          </a:p>
        </p:txBody>
      </p:sp>
      <p:cxnSp>
        <p:nvCxnSpPr>
          <p:cNvPr id="81" name="Straight Connector 38"/>
          <p:cNvCxnSpPr/>
          <p:nvPr/>
        </p:nvCxnSpPr>
        <p:spPr>
          <a:xfrm>
            <a:off x="4214822" y="1660733"/>
            <a:ext cx="0" cy="211630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rId2"/>
          </p:cNvPr>
          <p:cNvGraphicFramePr/>
          <p:nvPr/>
        </p:nvGraphicFramePr>
        <p:xfrm>
          <a:off x="5289550" y="2821940"/>
          <a:ext cx="39116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90525" imgH="381000" progId="Paint.Picture">
                  <p:embed/>
                </p:oleObj>
              </mc:Choice>
              <mc:Fallback>
                <p:oleObj name="" r:id="rId3" imgW="390525" imgH="3810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5289550" y="2821940"/>
                        <a:ext cx="39116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4215130" y="1672590"/>
            <a:ext cx="2541905" cy="1005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algn="l"/>
            <a:r>
              <a:rPr lang="zh-CN" altLang="en-US" sz="1200">
                <a:solidFill>
                  <a:srgbClr val="000000"/>
                </a:solidFill>
                <a:latin typeface="华文楷体" charset="0"/>
                <a:ea typeface="华文楷体" charset="0"/>
                <a:cs typeface="华文楷体" charset="0"/>
                <a:sym typeface="+mn-ea"/>
              </a:rPr>
              <a:t>姓    名：  孙小军</a:t>
            </a:r>
            <a:endParaRPr lang="zh-CN" altLang="en-US" sz="1200">
              <a:solidFill>
                <a:srgbClr val="000000"/>
              </a:solidFill>
              <a:latin typeface="华文楷体" charset="0"/>
              <a:ea typeface="华文楷体" charset="0"/>
              <a:cs typeface="华文楷体" charset="0"/>
              <a:sym typeface="+mn-ea"/>
            </a:endParaRPr>
          </a:p>
          <a:p>
            <a:pPr marL="0" algn="l"/>
            <a:r>
              <a:rPr lang="zh-CN" altLang="en-US" sz="1200">
                <a:solidFill>
                  <a:srgbClr val="000000"/>
                </a:solidFill>
                <a:latin typeface="华文楷体" charset="0"/>
                <a:ea typeface="华文楷体" charset="0"/>
                <a:cs typeface="华文楷体" charset="0"/>
                <a:sym typeface="+mn-ea"/>
              </a:rPr>
              <a:t>毕业时间：  2006年</a:t>
            </a:r>
            <a:endParaRPr lang="zh-CN" altLang="en-US" sz="1200">
              <a:solidFill>
                <a:srgbClr val="000000"/>
              </a:solidFill>
              <a:latin typeface="华文楷体" charset="0"/>
              <a:ea typeface="华文楷体" charset="0"/>
              <a:cs typeface="华文楷体" charset="0"/>
              <a:sym typeface="+mn-ea"/>
            </a:endParaRPr>
          </a:p>
          <a:p>
            <a:pPr marL="0" algn="l"/>
            <a:r>
              <a:rPr lang="zh-CN" altLang="en-US" sz="1200">
                <a:solidFill>
                  <a:srgbClr val="000000"/>
                </a:solidFill>
                <a:latin typeface="华文楷体" charset="0"/>
                <a:ea typeface="华文楷体" charset="0"/>
                <a:cs typeface="华文楷体" charset="0"/>
                <a:sym typeface="+mn-ea"/>
              </a:rPr>
              <a:t>学    校：  中国石油大学 工作年限： 	10年半</a:t>
            </a:r>
            <a:endParaRPr lang="zh-CN" altLang="en-US" sz="1200">
              <a:solidFill>
                <a:srgbClr val="000000"/>
              </a:solidFill>
              <a:latin typeface="华文楷体" charset="0"/>
              <a:ea typeface="华文楷体" charset="0"/>
              <a:cs typeface="华文楷体" charset="0"/>
              <a:sym typeface="+mn-ea"/>
            </a:endParaRPr>
          </a:p>
          <a:p>
            <a:pPr marL="0" indent="0" algn="l"/>
            <a:r>
              <a:rPr lang="zh-CN" altLang="en-US" sz="1200">
                <a:solidFill>
                  <a:srgbClr val="000000"/>
                </a:solidFill>
                <a:latin typeface="华文楷体" charset="0"/>
                <a:ea typeface="华文楷体" charset="0"/>
                <a:cs typeface="华文楷体" charset="0"/>
                <a:sym typeface="+mn-ea"/>
              </a:rPr>
              <a:t>目前职位：</a:t>
            </a:r>
            <a:r>
              <a:rPr lang="zh-CN" altLang="en-US" sz="1200">
                <a:solidFill>
                  <a:srgbClr val="000000"/>
                </a:solidFill>
                <a:latin typeface="Arial Unicode MS" charset="0"/>
                <a:ea typeface="Arial Unicode MS" charset="0"/>
                <a:cs typeface="Arial Unicode MS" charset="0"/>
                <a:sym typeface="+mn-ea"/>
              </a:rPr>
              <a:t> </a:t>
            </a: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SDK</a:t>
            </a:r>
            <a:r>
              <a:rPr lang="zh-CN" altLang="en-US" sz="1200">
                <a:solidFill>
                  <a:srgbClr val="000000"/>
                </a:solidFill>
                <a:latin typeface="华文楷体" charset="0"/>
                <a:ea typeface="华文楷体" charset="0"/>
                <a:cs typeface="华文楷体" charset="0"/>
                <a:sym typeface="+mn-ea"/>
              </a:rPr>
              <a:t>团队负责人</a:t>
            </a:r>
            <a:endParaRPr lang="zh-CN" altLang="en-US" sz="1200">
              <a:solidFill>
                <a:srgbClr val="000000"/>
              </a:solidFill>
              <a:latin typeface="华文楷体" charset="0"/>
              <a:ea typeface="华文楷体" charset="0"/>
              <a:cs typeface="华文楷体" charset="0"/>
              <a:sym typeface="+mn-ea"/>
            </a:endParaRPr>
          </a:p>
        </p:txBody>
      </p:sp>
      <p:sp>
        <p:nvSpPr>
          <p:cNvPr id="4" name="TextBox 59"/>
          <p:cNvSpPr txBox="1"/>
          <p:nvPr/>
        </p:nvSpPr>
        <p:spPr>
          <a:xfrm>
            <a:off x="4276090" y="3380105"/>
            <a:ext cx="1343660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开源项目修改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560705" y="1162685"/>
          <a:ext cx="3582670" cy="3197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8277225" imgH="7115175" progId="Paint.Picture">
                  <p:embed/>
                </p:oleObj>
              </mc:Choice>
              <mc:Fallback>
                <p:oleObj name="" r:id="rId5" imgW="8277225" imgH="71151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560705" y="1162685"/>
                        <a:ext cx="3582670" cy="3197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6325235" y="878840"/>
          <a:ext cx="270192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8677275" imgH="7362825" progId="Paint.Picture">
                  <p:embed/>
                </p:oleObj>
              </mc:Choice>
              <mc:Fallback>
                <p:oleObj name="" r:id="rId7" imgW="8677275" imgH="73628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</p:blipFill>
                    <p:spPr>
                      <a:xfrm>
                        <a:off x="6325235" y="878840"/>
                        <a:ext cx="2701925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rId9" action="ppaction://hlinkfile"/>
          </p:cNvPr>
          <p:cNvGraphicFramePr/>
          <p:nvPr/>
        </p:nvGraphicFramePr>
        <p:xfrm>
          <a:off x="5612130" y="3391535"/>
          <a:ext cx="70548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0" imgW="704850" imgH="295275" progId="Paint.Picture">
                  <p:embed/>
                </p:oleObj>
              </mc:Choice>
              <mc:Fallback>
                <p:oleObj name="" r:id="rId10" imgW="704850" imgH="2952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11"/>
                    </p:blipFill>
                    <p:spPr>
                      <a:xfrm>
                        <a:off x="5612130" y="3391535"/>
                        <a:ext cx="70548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rId12" action="ppaction://hlinkfile"/>
          </p:cNvPr>
          <p:cNvGraphicFramePr/>
          <p:nvPr/>
        </p:nvGraphicFramePr>
        <p:xfrm>
          <a:off x="6504305" y="3391535"/>
          <a:ext cx="70548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3" imgW="704850" imgH="295275" progId="Paint.Picture">
                  <p:embed/>
                </p:oleObj>
              </mc:Choice>
              <mc:Fallback>
                <p:oleObj name="" r:id="rId13" imgW="704850" imgH="2952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11"/>
                    </p:blipFill>
                    <p:spPr>
                      <a:xfrm>
                        <a:off x="6504305" y="3391535"/>
                        <a:ext cx="70548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59"/>
          <p:cNvSpPr txBox="1"/>
          <p:nvPr/>
        </p:nvSpPr>
        <p:spPr>
          <a:xfrm>
            <a:off x="4259580" y="3865880"/>
            <a:ext cx="1343660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核心品质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92090" y="3865880"/>
            <a:ext cx="2608580" cy="467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做事积极主动，高执行力与有效沟通</a:t>
            </a:r>
            <a:endParaRPr lang="zh-CN" altLang="en-US" sz="10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开发写作能力强，勤于思考与</a:t>
            </a:r>
            <a:r>
              <a:rPr lang="zh-CN" altLang="en-US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0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能带队高效交付产品，乐于协作与改进</a:t>
            </a:r>
            <a:endParaRPr lang="zh-CN" altLang="en-US" sz="10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>
            <a:hlinkClick r:id="rId14"/>
          </p:cNvPr>
          <p:cNvGraphicFramePr/>
          <p:nvPr/>
        </p:nvGraphicFramePr>
        <p:xfrm>
          <a:off x="5861050" y="2888615"/>
          <a:ext cx="89598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5" imgW="895350" imgH="314325" progId="Paint.Picture">
                  <p:embed/>
                </p:oleObj>
              </mc:Choice>
              <mc:Fallback>
                <p:oleObj name="" r:id="rId15" imgW="895350" imgH="3143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6"/>
                    </p:blipFill>
                    <p:spPr>
                      <a:xfrm>
                        <a:off x="5861050" y="2888615"/>
                        <a:ext cx="895985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1922" y="1579722"/>
            <a:ext cx="2926080" cy="1097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工作成果展示</a:t>
            </a:r>
            <a:endParaRPr lang="zh-CN" altLang="en-US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636010" y="1507490"/>
            <a:ext cx="0" cy="221615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17896" y="3101798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3986582" y="2785745"/>
            <a:ext cx="200794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3.0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5904865" y="2785745"/>
            <a:ext cx="200787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SDK2.0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23728" y="1579724"/>
            <a:ext cx="1197175" cy="1197175"/>
            <a:chOff x="2123728" y="1579722"/>
            <a:chExt cx="1197175" cy="1197175"/>
          </a:xfrm>
        </p:grpSpPr>
        <p:grpSp>
          <p:nvGrpSpPr>
            <p:cNvPr id="15" name="组合 14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KSO_Shape"/>
            <p:cNvSpPr/>
            <p:nvPr/>
          </p:nvSpPr>
          <p:spPr bwMode="auto">
            <a:xfrm>
              <a:off x="2378606" y="1885587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9"/>
          <p:cNvSpPr txBox="1"/>
          <p:nvPr/>
        </p:nvSpPr>
        <p:spPr>
          <a:xfrm>
            <a:off x="3986582" y="3138805"/>
            <a:ext cx="2063115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跨平台多媒体框架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3986582" y="3491865"/>
            <a:ext cx="200794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安防监控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5904865" y="3138805"/>
            <a:ext cx="200787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流媒体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播放器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5907457" y="3475355"/>
            <a:ext cx="200794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减刑假释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/>
      <p:bldP spid="24" grpId="0"/>
      <p:bldP spid="4" grpId="0"/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575310" y="1532890"/>
          <a:ext cx="3914140" cy="157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4523105" imgH="172085" progId="Paint.Picture">
                  <p:embed/>
                </p:oleObj>
              </mc:Choice>
              <mc:Fallback>
                <p:oleObj name="" r:id="rId2" imgW="4523105" imgH="17208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</p:blipFill>
                    <p:spPr>
                      <a:xfrm>
                        <a:off x="575310" y="1532890"/>
                        <a:ext cx="3914140" cy="157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2"/>
          <p:cNvSpPr/>
          <p:nvPr/>
        </p:nvSpPr>
        <p:spPr>
          <a:xfrm>
            <a:off x="4903964" y="2140208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12"/>
          <p:cNvSpPr/>
          <p:nvPr/>
        </p:nvSpPr>
        <p:spPr>
          <a:xfrm>
            <a:off x="4903964" y="3220328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SDK3.0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2850762" y="659073"/>
            <a:ext cx="3369945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主导SDK3.0的设计与拉通</a:t>
            </a:r>
            <a:r>
              <a:rPr lang="en-US" altLang="zh-CN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做产品与商务的强后盾</a:t>
            </a:r>
            <a:r>
              <a:rPr lang="zh-CN" altLang="en-US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i="1" dirty="0" smtClean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933559" y="1276112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0" name="TextBox 14"/>
          <p:cNvSpPr>
            <a:spLocks noChangeArrowheads="1"/>
          </p:cNvSpPr>
          <p:nvPr/>
        </p:nvSpPr>
        <p:spPr bwMode="auto">
          <a:xfrm>
            <a:off x="5005566" y="1389579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01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33872" y="1159632"/>
            <a:ext cx="1807998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需求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&amp;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计划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6135" y="1463675"/>
            <a:ext cx="1986280" cy="64008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项目计划</a:t>
            </a:r>
            <a:r>
              <a:rPr lang="en-US" altLang="zh-CN" sz="1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&amp;</a:t>
            </a:r>
            <a:r>
              <a:rPr lang="zh-CN" altLang="en-US" sz="1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进度保障</a:t>
            </a:r>
            <a:endParaRPr lang="zh-CN" altLang="en-US" sz="1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file"/>
              </a:rPr>
              <a:t>工作量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file"/>
              </a:rPr>
              <a:t>&amp;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file"/>
              </a:rPr>
              <a:t>人力估算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多角色协作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（产品、开发、测试）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33559" y="2325683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6" name="TextBox 14"/>
          <p:cNvSpPr>
            <a:spLocks noChangeArrowheads="1"/>
          </p:cNvSpPr>
          <p:nvPr/>
        </p:nvSpPr>
        <p:spPr bwMode="auto">
          <a:xfrm>
            <a:off x="5005566" y="2439150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02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34075" y="2280920"/>
            <a:ext cx="870585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系统设计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6135" y="2585085"/>
            <a:ext cx="2439670" cy="64008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  <a:hlinkClick r:id="rId7"/>
              </a:rPr>
              <a:t>统一配置、分层设计、关键决议</a:t>
            </a:r>
            <a:endParaRPr lang="zh-CN" altLang="en-US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核心流程梳理方法、流程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review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hlinkClick r:id="rId8"/>
              </a:rPr>
              <a:t>EA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hlinkClick r:id="rId8"/>
              </a:rPr>
              <a:t>多人协作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、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UML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、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hlinkClick r:id="rId9"/>
              </a:rPr>
              <a:t>流程时序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hlinkClick r:id="rId9"/>
              </a:rPr>
              <a:t>&amp;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hlinkClick r:id="rId9"/>
              </a:rPr>
              <a:t>培训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933559" y="3362603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2" name="TextBox 14"/>
          <p:cNvSpPr>
            <a:spLocks noChangeArrowheads="1"/>
          </p:cNvSpPr>
          <p:nvPr/>
        </p:nvSpPr>
        <p:spPr bwMode="auto">
          <a:xfrm>
            <a:off x="5005566" y="3476070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03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33872" y="3382013"/>
            <a:ext cx="1519966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质量对比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06135" y="3693795"/>
            <a:ext cx="1293495" cy="103632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SDK2.0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多平台各自研发</a:t>
            </a:r>
            <a:endParaRPr lang="zh-CN" altLang="en-US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bug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收敛慢</a:t>
            </a:r>
            <a:endParaRPr lang="zh-CN" altLang="en-US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需求定制多</a:t>
            </a: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扩展性弱</a:t>
            </a:r>
            <a:endParaRPr lang="zh-CN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产出比低</a:t>
            </a:r>
            <a:endParaRPr lang="zh-CN" altLang="en-US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75310" y="980440"/>
          <a:ext cx="3913505" cy="629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0" imgW="10620375" imgH="2371725" progId="Paint.Picture">
                  <p:embed/>
                </p:oleObj>
              </mc:Choice>
              <mc:Fallback>
                <p:oleObj name="" r:id="rId10" imgW="10620375" imgH="23717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1"/>
                    </p:blipFill>
                    <p:spPr>
                      <a:xfrm>
                        <a:off x="575310" y="980440"/>
                        <a:ext cx="3913505" cy="629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/>
          <p:nvPr/>
        </p:nvGraphicFramePr>
        <p:xfrm>
          <a:off x="1396365" y="2870200"/>
          <a:ext cx="280035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2" imgW="7439025" imgH="6591300" progId="Paint.Picture">
                  <p:embed/>
                </p:oleObj>
              </mc:Choice>
              <mc:Fallback>
                <p:oleObj name="" r:id="rId12" imgW="7439025" imgH="6591300" progId="Paint.Picture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13"/>
                    </p:blipFill>
                    <p:spPr>
                      <a:xfrm>
                        <a:off x="1396365" y="2870200"/>
                        <a:ext cx="280035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23"/>
          <p:cNvSpPr txBox="1"/>
          <p:nvPr/>
        </p:nvSpPr>
        <p:spPr>
          <a:xfrm>
            <a:off x="7198995" y="3693795"/>
            <a:ext cx="1464310" cy="103632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SDK3.0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多平台统一设计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拉通</a:t>
            </a:r>
            <a:endParaRPr lang="zh-CN" altLang="en-US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bug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迅速收敛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交叉</a:t>
            </a:r>
            <a:r>
              <a:rPr lang="en-US" altLang="zh-CN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review</a:t>
            </a:r>
            <a:endParaRPr lang="zh-CN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扩展性强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满足跨行业诉求</a:t>
            </a:r>
            <a:endParaRPr lang="zh-CN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人员效率提升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864995" y="1692275"/>
          <a:ext cx="2851150" cy="269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4" imgW="3638550" imgH="3171825" progId="Paint.Picture">
                  <p:embed/>
                </p:oleObj>
              </mc:Choice>
              <mc:Fallback>
                <p:oleObj name="" r:id="rId14" imgW="3638550" imgH="31718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5"/>
                    </p:blipFill>
                    <p:spPr>
                      <a:xfrm>
                        <a:off x="1864995" y="1692275"/>
                        <a:ext cx="2851150" cy="2699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/>
          <p:nvPr/>
        </p:nvGraphicFramePr>
        <p:xfrm>
          <a:off x="233045" y="1692275"/>
          <a:ext cx="2062480" cy="2704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6" imgW="1857375" imgH="2276475" progId="Paint.Picture">
                  <p:embed/>
                </p:oleObj>
              </mc:Choice>
              <mc:Fallback>
                <p:oleObj name="" r:id="rId16" imgW="1857375" imgH="2276475" progId="Paint.Picture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17"/>
                    </p:blipFill>
                    <p:spPr>
                      <a:xfrm>
                        <a:off x="233045" y="1692275"/>
                        <a:ext cx="2062480" cy="2704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Chart 14"/>
          <p:cNvGraphicFramePr/>
          <p:nvPr/>
        </p:nvGraphicFramePr>
        <p:xfrm>
          <a:off x="319795" y="1302763"/>
          <a:ext cx="4425067" cy="330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4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3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7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bldLvl="0" animBg="1"/>
          <p:bldP spid="26" grpId="0" bldLvl="0" animBg="1"/>
          <p:bldP spid="10" grpId="0" bldLvl="0" autoUpdateAnimBg="0"/>
          <p:bldP spid="11" grpId="0"/>
          <p:bldP spid="12" grpId="0"/>
          <p:bldP spid="16" grpId="0" bldLvl="0" autoUpdateAnimBg="0"/>
          <p:bldP spid="17" grpId="0"/>
          <p:bldP spid="18" grpId="0"/>
          <p:bldP spid="22" grpId="0" bldLvl="0" autoUpdateAnimBg="0"/>
          <p:bldP spid="23" grpId="0"/>
          <p:bldP spid="24" grpId="0"/>
          <p:bldP spid="40" grpId="0"/>
          <p:bldGraphic spid="39" grpId="0">
            <p:bldAsOne/>
          </p:bldGraphic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4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3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7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bldLvl="0" animBg="1"/>
          <p:bldP spid="26" grpId="0" bldLvl="0" animBg="1"/>
          <p:bldP spid="10" grpId="0" bldLvl="0" autoUpdateAnimBg="0"/>
          <p:bldP spid="11" grpId="0"/>
          <p:bldP spid="12" grpId="0"/>
          <p:bldP spid="16" grpId="0" bldLvl="0" autoUpdateAnimBg="0"/>
          <p:bldP spid="17" grpId="0"/>
          <p:bldP spid="18" grpId="0"/>
          <p:bldP spid="22" grpId="0" bldLvl="0" autoUpdateAnimBg="0"/>
          <p:bldP spid="23" grpId="0"/>
          <p:bldP spid="24" grpId="0"/>
          <p:bldP spid="40" grpId="0"/>
          <p:bldGraphic spid="39" grpId="0">
            <p:bldAsOne/>
          </p:bldGraphic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2"/>
          <p:cNvSpPr/>
          <p:nvPr/>
        </p:nvSpPr>
        <p:spPr>
          <a:xfrm>
            <a:off x="4903964" y="2140208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12"/>
          <p:cNvSpPr/>
          <p:nvPr/>
        </p:nvSpPr>
        <p:spPr>
          <a:xfrm>
            <a:off x="4903964" y="3435593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SDK2.0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388290" y="659073"/>
            <a:ext cx="229489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业务学习</a:t>
            </a:r>
            <a:r>
              <a:rPr lang="en-US" altLang="zh-CN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梳理、团队融入</a:t>
            </a:r>
            <a:r>
              <a:rPr lang="en-US" altLang="zh-CN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磨合 </a:t>
            </a:r>
            <a:endParaRPr lang="zh-CN" altLang="en-US" sz="1100" b="1" i="1" dirty="0" smtClean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933559" y="1276112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0" name="TextBox 14"/>
          <p:cNvSpPr>
            <a:spLocks noChangeArrowheads="1"/>
          </p:cNvSpPr>
          <p:nvPr/>
        </p:nvSpPr>
        <p:spPr bwMode="auto">
          <a:xfrm>
            <a:off x="5005566" y="1389579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01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2117" y="1231387"/>
            <a:ext cx="1807998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业务学习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4380" y="1535430"/>
            <a:ext cx="2138045" cy="44196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短视频业务基础知识</a:t>
            </a:r>
            <a:endParaRPr lang="zh-CN" altLang="en-US" sz="1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hlinkClick r:id="rId3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业务流程梳理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/>
              </a:rPr>
              <a:t>短视频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 action="ppaction://hlinkfile"/>
              </a:rPr>
              <a:t>趣拍、趣直播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33559" y="2469193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6" name="TextBox 14"/>
          <p:cNvSpPr>
            <a:spLocks noChangeArrowheads="1"/>
          </p:cNvSpPr>
          <p:nvPr/>
        </p:nvSpPr>
        <p:spPr bwMode="auto">
          <a:xfrm>
            <a:off x="5005566" y="2582660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02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34075" y="2274570"/>
            <a:ext cx="2270125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协助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&amp;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梳理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6135" y="2585085"/>
            <a:ext cx="2591435" cy="83820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组织各角色梳理基于禅道工作流程</a:t>
            </a:r>
            <a:endParaRPr lang="zh-CN" altLang="en-US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协助组长、迅雷版本、进度保障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（进度无偏差）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疑难问题攻关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（商汤性能</a:t>
            </a:r>
            <a:r>
              <a:rPr lang="en-US" altLang="zh-CN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bug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）</a:t>
            </a:r>
            <a:endParaRPr lang="zh-CN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人脸识别开源库调研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933559" y="3793133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2" name="TextBox 14"/>
          <p:cNvSpPr>
            <a:spLocks noChangeArrowheads="1"/>
          </p:cNvSpPr>
          <p:nvPr/>
        </p:nvSpPr>
        <p:spPr bwMode="auto">
          <a:xfrm>
            <a:off x="5005566" y="3906600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03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33872" y="3525523"/>
            <a:ext cx="1519966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质量对比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06135" y="3837305"/>
            <a:ext cx="1293495" cy="99631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加入前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技术沉淀弱</a:t>
            </a:r>
            <a:r>
              <a:rPr lang="en-US" altLang="zh-CN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无文档、单枪匹马</a:t>
            </a:r>
            <a:r>
              <a:rPr lang="en-US" altLang="zh-CN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8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进度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delay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多</a:t>
            </a:r>
            <a:endParaRPr lang="zh-CN" altLang="en-US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多角色协作弱</a:t>
            </a:r>
            <a:endParaRPr lang="zh-CN" altLang="en-US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7127240" y="3837305"/>
            <a:ext cx="1464310" cy="99631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加入后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鼓励技术沉淀</a:t>
            </a:r>
            <a:r>
              <a:rPr lang="en-US" altLang="zh-CN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设计归档、培训）</a:t>
            </a:r>
            <a:endParaRPr lang="zh-CN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严控进度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（协助组长</a:t>
            </a:r>
            <a:r>
              <a:rPr lang="en-US" altLang="zh-CN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)</a:t>
            </a:r>
            <a:endParaRPr lang="en-US" altLang="zh-CN" sz="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多角色协作加强</a:t>
            </a:r>
            <a:r>
              <a:rPr lang="en-US" altLang="zh-CN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(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工作流</a:t>
            </a:r>
            <a:r>
              <a:rPr lang="en-US" altLang="zh-CN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)</a:t>
            </a:r>
            <a:endParaRPr lang="en-US" altLang="zh-CN" sz="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pic>
        <p:nvPicPr>
          <p:cNvPr id="6" name="图片 5" descr="2221260804456u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" y="977900"/>
            <a:ext cx="2601595" cy="1358900"/>
          </a:xfrm>
          <a:prstGeom prst="rect">
            <a:avLst/>
          </a:prstGeom>
        </p:spPr>
      </p:pic>
      <p:graphicFrame>
        <p:nvGraphicFramePr>
          <p:cNvPr id="29" name="对象 28"/>
          <p:cNvGraphicFramePr/>
          <p:nvPr/>
        </p:nvGraphicFramePr>
        <p:xfrm>
          <a:off x="2582545" y="1125220"/>
          <a:ext cx="2243455" cy="368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7" imgW="10925175" imgH="8838565" progId="Paint.Picture">
                  <p:embed/>
                </p:oleObj>
              </mc:Choice>
              <mc:Fallback>
                <p:oleObj name="" r:id="rId7" imgW="10925175" imgH="8838565" progId="Paint.Picture">
                  <p:embed/>
                  <p:pic>
                    <p:nvPicPr>
                      <p:cNvPr id="0" name="图片 37"/>
                      <p:cNvPicPr/>
                      <p:nvPr/>
                    </p:nvPicPr>
                    <p:blipFill>
                      <a:blip r:embed="rId8"/>
                    </p:blipFill>
                    <p:spPr>
                      <a:xfrm>
                        <a:off x="2582545" y="1125220"/>
                        <a:ext cx="2243455" cy="3680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/>
          <p:nvPr/>
        </p:nvGraphicFramePr>
        <p:xfrm>
          <a:off x="482600" y="2336800"/>
          <a:ext cx="1913890" cy="2286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9" imgW="2047875" imgH="2390775" progId="Paint.Picture">
                  <p:embed/>
                </p:oleObj>
              </mc:Choice>
              <mc:Fallback>
                <p:oleObj name="" r:id="rId9" imgW="2047875" imgH="2390775" progId="Paint.Picture">
                  <p:embed/>
                  <p:pic>
                    <p:nvPicPr>
                      <p:cNvPr id="0" name="图片 42"/>
                      <p:cNvPicPr/>
                      <p:nvPr/>
                    </p:nvPicPr>
                    <p:blipFill>
                      <a:blip r:embed="rId10"/>
                    </p:blipFill>
                    <p:spPr>
                      <a:xfrm>
                        <a:off x="482600" y="2336800"/>
                        <a:ext cx="1913890" cy="2286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Chart 14"/>
          <p:cNvGraphicFramePr/>
          <p:nvPr/>
        </p:nvGraphicFramePr>
        <p:xfrm>
          <a:off x="400440" y="1124963"/>
          <a:ext cx="4425067" cy="330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6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6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7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bldLvl="0" animBg="1"/>
          <p:bldP spid="26" grpId="0" bldLvl="0" animBg="1"/>
          <p:bldP spid="10" grpId="0" bldLvl="0" autoUpdateAnimBg="0"/>
          <p:bldP spid="11" grpId="0"/>
          <p:bldP spid="12" grpId="0"/>
          <p:bldP spid="16" grpId="0" bldLvl="0" autoUpdateAnimBg="0"/>
          <p:bldP spid="17" grpId="0"/>
          <p:bldP spid="18" grpId="0"/>
          <p:bldP spid="22" grpId="0" bldLvl="0" autoUpdateAnimBg="0"/>
          <p:bldP spid="23" grpId="0"/>
          <p:bldP spid="24" grpId="0"/>
          <p:bldP spid="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6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6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7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bldLvl="0" animBg="1"/>
          <p:bldP spid="26" grpId="0" bldLvl="0" animBg="1"/>
          <p:bldP spid="10" grpId="0" bldLvl="0" autoUpdateAnimBg="0"/>
          <p:bldP spid="11" grpId="0"/>
          <p:bldP spid="12" grpId="0"/>
          <p:bldP spid="16" grpId="0" bldLvl="0" autoUpdateAnimBg="0"/>
          <p:bldP spid="17" grpId="0"/>
          <p:bldP spid="18" grpId="0"/>
          <p:bldP spid="22" grpId="0" bldLvl="0" autoUpdateAnimBg="0"/>
          <p:bldP spid="23" grpId="0"/>
          <p:bldP spid="24" grpId="0"/>
          <p:bldP spid="40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7"/>
          <p:cNvSpPr/>
          <p:nvPr/>
        </p:nvSpPr>
        <p:spPr bwMode="auto">
          <a:xfrm>
            <a:off x="2992759" y="1277993"/>
            <a:ext cx="1005569" cy="3174831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92600" y="1039759"/>
            <a:ext cx="1149740" cy="1149740"/>
            <a:chOff x="2342140" y="893355"/>
            <a:chExt cx="1149740" cy="1149740"/>
          </a:xfrm>
        </p:grpSpPr>
        <p:grpSp>
          <p:nvGrpSpPr>
            <p:cNvPr id="51" name="组合 50"/>
            <p:cNvGrpSpPr/>
            <p:nvPr/>
          </p:nvGrpSpPr>
          <p:grpSpPr>
            <a:xfrm>
              <a:off x="2342140" y="893355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3" name="同心圆 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KSO_Shape"/>
            <p:cNvSpPr/>
            <p:nvPr/>
          </p:nvSpPr>
          <p:spPr bwMode="auto">
            <a:xfrm>
              <a:off x="2678413" y="1165965"/>
              <a:ext cx="489748" cy="56947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86156" y="2358112"/>
            <a:ext cx="1149740" cy="1149740"/>
            <a:chOff x="1835696" y="2211710"/>
            <a:chExt cx="1149740" cy="1149740"/>
          </a:xfrm>
        </p:grpSpPr>
        <p:grpSp>
          <p:nvGrpSpPr>
            <p:cNvPr id="56" name="组合 55"/>
            <p:cNvGrpSpPr/>
            <p:nvPr/>
          </p:nvGrpSpPr>
          <p:grpSpPr>
            <a:xfrm>
              <a:off x="1835696" y="2211710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8" name="同心圆 5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7" name="KSO_Shape"/>
            <p:cNvSpPr/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34228" y="3582250"/>
            <a:ext cx="1149740" cy="1149740"/>
            <a:chOff x="2483768" y="3435846"/>
            <a:chExt cx="1149740" cy="1149740"/>
          </a:xfrm>
        </p:grpSpPr>
        <p:grpSp>
          <p:nvGrpSpPr>
            <p:cNvPr id="61" name="组合 60"/>
            <p:cNvGrpSpPr/>
            <p:nvPr/>
          </p:nvGrpSpPr>
          <p:grpSpPr>
            <a:xfrm>
              <a:off x="2483768" y="3435846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3" name="同心圆 6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KSO_Shape"/>
            <p:cNvSpPr/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311903" y="1119127"/>
            <a:ext cx="1036867" cy="227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9590" y="1400175"/>
            <a:ext cx="2270125" cy="695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跨平台(Windows\Linux\IOS\Android)一体化的多媒体客户端框架，整合视频采集、播放、服务端通讯等能力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推流端网络自适应升降分辨率、帧率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播放端网络自适应伸缩缓存、丢帧处理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38914" y="2730389"/>
            <a:ext cx="1331318" cy="227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框架优势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595" y="3010535"/>
            <a:ext cx="1703070" cy="558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基于消息驱动、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模块分层、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半同步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半异步设计思想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高性能、高扩展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归一化的平台、统一设计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17742" y="4142451"/>
            <a:ext cx="1166506" cy="227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演示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Line 39"/>
          <p:cNvSpPr>
            <a:spLocks noChangeShapeType="1"/>
          </p:cNvSpPr>
          <p:nvPr/>
        </p:nvSpPr>
        <p:spPr bwMode="auto">
          <a:xfrm>
            <a:off x="4447524" y="1892710"/>
            <a:ext cx="915275" cy="450074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40"/>
          <p:cNvSpPr>
            <a:spLocks noChangeShapeType="1"/>
          </p:cNvSpPr>
          <p:nvPr/>
        </p:nvSpPr>
        <p:spPr bwMode="auto">
          <a:xfrm>
            <a:off x="3974177" y="2885891"/>
            <a:ext cx="1241799" cy="1261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41"/>
          <p:cNvSpPr>
            <a:spLocks noChangeShapeType="1"/>
          </p:cNvSpPr>
          <p:nvPr/>
        </p:nvSpPr>
        <p:spPr bwMode="auto">
          <a:xfrm flipV="1">
            <a:off x="4404254" y="3431386"/>
            <a:ext cx="954357" cy="383256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530974" y="1730522"/>
            <a:ext cx="2281386" cy="2281386"/>
            <a:chOff x="1403648" y="1115468"/>
            <a:chExt cx="1294414" cy="1294414"/>
          </a:xfrm>
        </p:grpSpPr>
        <p:sp>
          <p:nvSpPr>
            <p:cNvPr id="36" name="椭圆 35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42" name="同心圆 41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同心圆 42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TextBox 40">
              <a:hlinkClick r:id="rId2" action="ppaction://hlinkfile"/>
            </p:cNvPr>
            <p:cNvSpPr txBox="1"/>
            <p:nvPr/>
          </p:nvSpPr>
          <p:spPr>
            <a:xfrm>
              <a:off x="1686112" y="1485936"/>
              <a:ext cx="725958" cy="55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r>
                <a:rPr lang="zh-CN" altLang="en-US" sz="28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多媒体框架</a:t>
              </a:r>
              <a:endParaRPr lang="zh-CN" altLang="en-US" sz="2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460115" y="339725"/>
            <a:ext cx="219138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跨平台多媒体框架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08969" y="457546"/>
            <a:ext cx="1523362" cy="52721"/>
          </a:xfrm>
          <a:prstGeom prst="rect">
            <a:avLst/>
          </a:prstGeom>
        </p:spPr>
      </p:pic>
      <p:sp>
        <p:nvSpPr>
          <p:cNvPr id="46" name="ZoneTexte 17"/>
          <p:cNvSpPr txBox="1"/>
          <p:nvPr/>
        </p:nvSpPr>
        <p:spPr>
          <a:xfrm>
            <a:off x="3682294" y="659073"/>
            <a:ext cx="17068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软件架构师&amp;团队负责人</a:t>
            </a:r>
            <a:endParaRPr lang="zh-CN" altLang="en-US" sz="1100" b="1" i="1" dirty="0" smtClean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5650855" y="457546"/>
            <a:ext cx="1523362" cy="52721"/>
          </a:xfrm>
          <a:prstGeom prst="rect">
            <a:avLst/>
          </a:prstGeom>
        </p:spPr>
      </p:pic>
      <p:sp>
        <p:nvSpPr>
          <p:cNvPr id="5" name="TextBox 75"/>
          <p:cNvSpPr txBox="1"/>
          <p:nvPr/>
        </p:nvSpPr>
        <p:spPr>
          <a:xfrm>
            <a:off x="974725" y="4429125"/>
            <a:ext cx="1982470" cy="2838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Mate8+Wifi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远近模拟网络情况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可视对讲P2P</a:t>
            </a:r>
            <a:r>
              <a:rPr 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网络适应</a:t>
            </a:r>
            <a:r>
              <a:rPr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能力优于微信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73" grpId="0"/>
      <p:bldP spid="74" grpId="0"/>
      <p:bldP spid="75" grpId="0"/>
      <p:bldP spid="76" grpId="0"/>
      <p:bldP spid="77" grpId="0"/>
      <p:bldP spid="31" grpId="0" bldLvl="0" animBg="1"/>
      <p:bldP spid="32" grpId="0" bldLvl="0" animBg="1"/>
      <p:bldP spid="33" grpId="0" bldLvl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/>
          <p:nvPr/>
        </p:nvSpPr>
        <p:spPr bwMode="auto">
          <a:xfrm>
            <a:off x="4148722" y="1222650"/>
            <a:ext cx="847041" cy="3331405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076056" y="1275607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076056" y="1841935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076056" y="2392388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076056" y="2951731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076056" y="3510439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076056" y="4083919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hlinkClick r:id="rId1"/>
          </p:cNvPr>
          <p:cNvSpPr txBox="1"/>
          <p:nvPr/>
        </p:nvSpPr>
        <p:spPr>
          <a:xfrm>
            <a:off x="5194935" y="3658235"/>
            <a:ext cx="1125855" cy="331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深挖</a:t>
            </a:r>
            <a:r>
              <a:rPr lang="en-US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VLC</a:t>
            </a:r>
            <a:r>
              <a:rPr lang="zh-CN" altLang="en-US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，</a:t>
            </a:r>
            <a:r>
              <a:rPr lang="en-US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EA</a:t>
            </a:r>
            <a:r>
              <a:rPr lang="zh-CN" altLang="en-US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梳理</a:t>
            </a:r>
            <a:endParaRPr lang="zh-CN" altLang="en-US" sz="105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1"/>
            </a:endParaRPr>
          </a:p>
          <a:p>
            <a:pPr algn="just"/>
            <a:endParaRPr lang="en-US" altLang="zh-CN" sz="105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94935" y="4217035"/>
            <a:ext cx="1241425" cy="171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开源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VLC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bug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修复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64300" y="3547745"/>
            <a:ext cx="1779905" cy="37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播放流程、音视频同步、时钟漂移策略、</a:t>
            </a:r>
            <a:endParaRPr lang="zh-CN" altLang="en-US" sz="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音频重采样、视音频平滑播放、</a:t>
            </a:r>
            <a:endParaRPr lang="zh-CN" altLang="en-US" sz="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丢帧策略、时间戳分析、</a:t>
            </a:r>
            <a:r>
              <a:rPr lang="en-US" altLang="zh-CN" sz="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clock</a:t>
            </a:r>
            <a:r>
              <a:rPr lang="zh-CN" altLang="en-US" sz="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机制理解</a:t>
            </a:r>
            <a:endParaRPr lang="zh-CN" altLang="en-US" sz="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4935" y="2535555"/>
            <a:ext cx="1198245" cy="171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偏执质量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94935" y="3090545"/>
            <a:ext cx="1144905" cy="171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深挖性能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3888" y="339504"/>
            <a:ext cx="2016224" cy="478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流媒体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播放器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52479" y="457546"/>
            <a:ext cx="1523362" cy="52721"/>
          </a:xfrm>
          <a:prstGeom prst="rect">
            <a:avLst/>
          </a:prstGeom>
        </p:spPr>
      </p:pic>
      <p:sp>
        <p:nvSpPr>
          <p:cNvPr id="32" name="ZoneTexte 17"/>
          <p:cNvSpPr txBox="1"/>
          <p:nvPr/>
        </p:nvSpPr>
        <p:spPr>
          <a:xfrm>
            <a:off x="3752144" y="659073"/>
            <a:ext cx="15671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团队负责人</a:t>
            </a:r>
            <a:r>
              <a:rPr lang="en-US" altLang="zh-CN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  <a:endParaRPr lang="zh-CN" altLang="en-US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5579100" y="457546"/>
            <a:ext cx="1523362" cy="52721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2720340" y="930275"/>
          <a:ext cx="1402080" cy="162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4762500" imgH="4781550" progId="Paint.Picture">
                  <p:embed/>
                </p:oleObj>
              </mc:Choice>
              <mc:Fallback>
                <p:oleObj name="" r:id="rId4" imgW="4762500" imgH="47815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</p:blipFill>
                    <p:spPr>
                      <a:xfrm>
                        <a:off x="2720340" y="930275"/>
                        <a:ext cx="1402080" cy="162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2561590" y="2550795"/>
          <a:ext cx="1560830" cy="235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6" imgW="9286875" imgH="9038590" progId="Paint.Picture">
                  <p:embed/>
                </p:oleObj>
              </mc:Choice>
              <mc:Fallback>
                <p:oleObj name="" r:id="rId6" imgW="9286875" imgH="903859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</p:blipFill>
                    <p:spPr>
                      <a:xfrm>
                        <a:off x="2561590" y="2550795"/>
                        <a:ext cx="1560830" cy="2350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70535" y="930275"/>
          <a:ext cx="221170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8" imgW="10210165" imgH="1467485" progId="Paint.Picture">
                  <p:embed/>
                </p:oleObj>
              </mc:Choice>
              <mc:Fallback>
                <p:oleObj name="" r:id="rId8" imgW="10210165" imgH="146748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9"/>
                    </p:blipFill>
                    <p:spPr>
                      <a:xfrm>
                        <a:off x="470535" y="930275"/>
                        <a:ext cx="2211705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274320" y="1222375"/>
          <a:ext cx="3874135" cy="31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0" imgW="8734425" imgH="6610350" progId="Paint.Picture">
                  <p:embed/>
                </p:oleObj>
              </mc:Choice>
              <mc:Fallback>
                <p:oleObj name="" r:id="rId10" imgW="8734425" imgH="661035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1"/>
                    </p:blipFill>
                    <p:spPr>
                      <a:xfrm>
                        <a:off x="274320" y="1222375"/>
                        <a:ext cx="3874135" cy="31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0"/>
          <p:cNvSpPr txBox="1"/>
          <p:nvPr/>
        </p:nvSpPr>
        <p:spPr>
          <a:xfrm>
            <a:off x="6464300" y="4105275"/>
            <a:ext cx="1761490" cy="37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android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、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ios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多平台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vlc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的播放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bug</a:t>
            </a: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12" action="ppaction://hlinkfile"/>
            </a:endParaRPr>
          </a:p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回放拖拽卡死、花屏问题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12" action="ppaction://hlinkfile"/>
            </a:endParaRPr>
          </a:p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播放暂停锁屏恢复问题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TextBox 18">
            <a:hlinkClick r:id="rId1"/>
          </p:cNvPr>
          <p:cNvSpPr txBox="1"/>
          <p:nvPr/>
        </p:nvSpPr>
        <p:spPr>
          <a:xfrm>
            <a:off x="5194935" y="2004695"/>
            <a:ext cx="1125855" cy="171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插件化、易扩展</a:t>
            </a:r>
            <a:endParaRPr lang="en-US" altLang="zh-CN" sz="105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1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6464300" y="1889760"/>
            <a:ext cx="1774190" cy="37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统一收流、拼帧、解码、渲染、拼接等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具体功能插件化方便扩展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软硬解、软硬编、多渲染（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GDI\D3D)</a:t>
            </a: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6464300" y="2505710"/>
            <a:ext cx="1764030" cy="25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反复优化关键路径（内存对象拷贝等）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*24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TextBox 20"/>
          <p:cNvSpPr txBox="1"/>
          <p:nvPr/>
        </p:nvSpPr>
        <p:spPr>
          <a:xfrm>
            <a:off x="6464300" y="3063240"/>
            <a:ext cx="1764030" cy="25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播放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1080P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720P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TextBox 22"/>
          <p:cNvSpPr txBox="1"/>
          <p:nvPr/>
        </p:nvSpPr>
        <p:spPr>
          <a:xfrm>
            <a:off x="5194935" y="1423670"/>
            <a:ext cx="1144905" cy="171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自研播放器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6464508" y="1324610"/>
            <a:ext cx="1852295" cy="37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RTSP+RTP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收流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优化拼帧、丢包算法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开放接口、完备开发文档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  <p:bldP spid="15" grpId="0" animBg="1"/>
      <p:bldP spid="16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9" grpId="0"/>
      <p:bldP spid="34" grpId="0"/>
      <p:bldP spid="40" grpId="0"/>
      <p:bldP spid="41" grpId="0"/>
      <p:bldP spid="42" grpId="0"/>
      <p:bldP spid="43" grpId="0"/>
    </p:bldLst>
  </p:timing>
</p:sld>
</file>

<file path=ppt/tags/tag1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自定义 226">
      <a:dk1>
        <a:sysClr val="windowText" lastClr="000000"/>
      </a:dk1>
      <a:lt1>
        <a:sysClr val="window" lastClr="FFFFFF"/>
      </a:lt1>
      <a:dk2>
        <a:srgbClr val="959596"/>
      </a:dk2>
      <a:lt2>
        <a:srgbClr val="D9D9D9"/>
      </a:lt2>
      <a:accent1>
        <a:srgbClr val="C00000"/>
      </a:accent1>
      <a:accent2>
        <a:srgbClr val="000000"/>
      </a:accent2>
      <a:accent3>
        <a:srgbClr val="3F3F3F"/>
      </a:accent3>
      <a:accent4>
        <a:srgbClr val="262626"/>
      </a:accent4>
      <a:accent5>
        <a:srgbClr val="000000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2794</Words>
  <Application>WPS 演示</Application>
  <PresentationFormat>全屏显示(16:9)</PresentationFormat>
  <Paragraphs>468</Paragraphs>
  <Slides>20</Slides>
  <Notes>12</Notes>
  <HiddenSlides>0</HiddenSlides>
  <MMClips>1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18</vt:i4>
      </vt:variant>
      <vt:variant>
        <vt:lpstr>幻灯片标题</vt:lpstr>
      </vt:variant>
      <vt:variant>
        <vt:i4>20</vt:i4>
      </vt:variant>
    </vt:vector>
  </HeadingPairs>
  <TitlesOfParts>
    <vt:vector size="55" baseType="lpstr">
      <vt:lpstr>Arial</vt:lpstr>
      <vt:lpstr>宋体</vt:lpstr>
      <vt:lpstr>Wingdings</vt:lpstr>
      <vt:lpstr>Calibri</vt:lpstr>
      <vt:lpstr>微软雅黑</vt:lpstr>
      <vt:lpstr>Calibri</vt:lpstr>
      <vt:lpstr>华文细黑</vt:lpstr>
      <vt:lpstr>Helvetica Neue</vt:lpstr>
      <vt:lpstr>华文楷体</vt:lpstr>
      <vt:lpstr>Arial Unicode MS</vt:lpstr>
      <vt:lpstr>Times New Roman</vt:lpstr>
      <vt:lpstr>方正兰亭粗黑_GBK</vt:lpstr>
      <vt:lpstr>Helvetica Light</vt:lpstr>
      <vt:lpstr>Kontrapunkt Bob Bold</vt:lpstr>
      <vt:lpstr>黑体</vt:lpstr>
      <vt:lpstr>Segoe Print</vt:lpstr>
      <vt:lpstr>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领航PPT</dc:creator>
  <cp:lastModifiedBy>Yager</cp:lastModifiedBy>
  <cp:revision>1004</cp:revision>
  <dcterms:created xsi:type="dcterms:W3CDTF">2015-04-24T01:01:00Z</dcterms:created>
  <dcterms:modified xsi:type="dcterms:W3CDTF">2017-02-22T08:25:27Z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